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399" r:id="rId2"/>
    <p:sldId id="435" r:id="rId3"/>
    <p:sldId id="258" r:id="rId4"/>
    <p:sldId id="400" r:id="rId5"/>
    <p:sldId id="438" r:id="rId6"/>
    <p:sldId id="439" r:id="rId7"/>
    <p:sldId id="440" r:id="rId8"/>
    <p:sldId id="448" r:id="rId9"/>
    <p:sldId id="260" r:id="rId10"/>
    <p:sldId id="338" r:id="rId11"/>
    <p:sldId id="441" r:id="rId12"/>
    <p:sldId id="447" r:id="rId13"/>
    <p:sldId id="443" r:id="rId14"/>
    <p:sldId id="382" r:id="rId15"/>
    <p:sldId id="383" r:id="rId16"/>
    <p:sldId id="380" r:id="rId17"/>
    <p:sldId id="394" r:id="rId18"/>
    <p:sldId id="393" r:id="rId19"/>
    <p:sldId id="395" r:id="rId20"/>
    <p:sldId id="390" r:id="rId21"/>
    <p:sldId id="392" r:id="rId22"/>
    <p:sldId id="371" r:id="rId23"/>
    <p:sldId id="384" r:id="rId24"/>
    <p:sldId id="397" r:id="rId25"/>
    <p:sldId id="363" r:id="rId26"/>
    <p:sldId id="436" r:id="rId27"/>
    <p:sldId id="401" r:id="rId28"/>
    <p:sldId id="402" r:id="rId29"/>
    <p:sldId id="403" r:id="rId30"/>
    <p:sldId id="417" r:id="rId31"/>
    <p:sldId id="404" r:id="rId32"/>
    <p:sldId id="405" r:id="rId33"/>
    <p:sldId id="406" r:id="rId34"/>
    <p:sldId id="407" r:id="rId35"/>
    <p:sldId id="408" r:id="rId36"/>
    <p:sldId id="409" r:id="rId37"/>
    <p:sldId id="410" r:id="rId38"/>
    <p:sldId id="416" r:id="rId39"/>
    <p:sldId id="411" r:id="rId40"/>
    <p:sldId id="412" r:id="rId41"/>
    <p:sldId id="413" r:id="rId42"/>
    <p:sldId id="414" r:id="rId43"/>
    <p:sldId id="415" r:id="rId44"/>
    <p:sldId id="449" r:id="rId45"/>
    <p:sldId id="391" r:id="rId46"/>
    <p:sldId id="437" r:id="rId47"/>
    <p:sldId id="418" r:id="rId48"/>
    <p:sldId id="420" r:id="rId49"/>
    <p:sldId id="421" r:id="rId50"/>
    <p:sldId id="426" r:id="rId51"/>
    <p:sldId id="424" r:id="rId52"/>
    <p:sldId id="422" r:id="rId53"/>
    <p:sldId id="423" r:id="rId54"/>
    <p:sldId id="425" r:id="rId55"/>
    <p:sldId id="434" r:id="rId56"/>
    <p:sldId id="431" r:id="rId57"/>
    <p:sldId id="429" r:id="rId58"/>
    <p:sldId id="389" r:id="rId59"/>
    <p:sldId id="373" r:id="rId60"/>
    <p:sldId id="386" r:id="rId61"/>
    <p:sldId id="374" r:id="rId62"/>
    <p:sldId id="427" r:id="rId63"/>
    <p:sldId id="428" r:id="rId64"/>
    <p:sldId id="430" r:id="rId65"/>
    <p:sldId id="432" r:id="rId66"/>
    <p:sldId id="433" r:id="rId67"/>
    <p:sldId id="445" r:id="rId68"/>
    <p:sldId id="446" r:id="rId69"/>
    <p:sldId id="444" r:id="rId70"/>
  </p:sldIdLst>
  <p:sldSz cx="9144000" cy="6858000" type="screen4x3"/>
  <p:notesSz cx="6858000" cy="9144000"/>
  <p:defaultTextStyle>
    <a:defPPr>
      <a:defRPr lang="it-IT"/>
    </a:defPPr>
    <a:lvl1pPr algn="l" defTabSz="457200" rtl="0" fontAlgn="base">
      <a:spcBef>
        <a:spcPct val="0"/>
      </a:spcBef>
      <a:spcAft>
        <a:spcPct val="0"/>
      </a:spcAft>
      <a:defRPr kern="1200">
        <a:solidFill>
          <a:schemeClr val="tx1"/>
        </a:solidFill>
        <a:latin typeface="Arial" charset="0"/>
        <a:ea typeface="ＭＳ Ｐゴシック" pitchFamily="-107"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7"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7"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7"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7" charset="-128"/>
        <a:cs typeface="+mn-cs"/>
      </a:defRPr>
    </a:lvl5pPr>
    <a:lvl6pPr marL="2286000" algn="l" defTabSz="914400" rtl="0" eaLnBrk="1" latinLnBrk="0" hangingPunct="1">
      <a:defRPr kern="1200">
        <a:solidFill>
          <a:schemeClr val="tx1"/>
        </a:solidFill>
        <a:latin typeface="Arial" charset="0"/>
        <a:ea typeface="ＭＳ Ｐゴシック" pitchFamily="-107" charset="-128"/>
        <a:cs typeface="+mn-cs"/>
      </a:defRPr>
    </a:lvl6pPr>
    <a:lvl7pPr marL="2743200" algn="l" defTabSz="914400" rtl="0" eaLnBrk="1" latinLnBrk="0" hangingPunct="1">
      <a:defRPr kern="1200">
        <a:solidFill>
          <a:schemeClr val="tx1"/>
        </a:solidFill>
        <a:latin typeface="Arial" charset="0"/>
        <a:ea typeface="ＭＳ Ｐゴシック" pitchFamily="-107" charset="-128"/>
        <a:cs typeface="+mn-cs"/>
      </a:defRPr>
    </a:lvl7pPr>
    <a:lvl8pPr marL="3200400" algn="l" defTabSz="914400" rtl="0" eaLnBrk="1" latinLnBrk="0" hangingPunct="1">
      <a:defRPr kern="1200">
        <a:solidFill>
          <a:schemeClr val="tx1"/>
        </a:solidFill>
        <a:latin typeface="Arial" charset="0"/>
        <a:ea typeface="ＭＳ Ｐゴシック" pitchFamily="-107" charset="-128"/>
        <a:cs typeface="+mn-cs"/>
      </a:defRPr>
    </a:lvl8pPr>
    <a:lvl9pPr marL="3657600" algn="l" defTabSz="914400" rtl="0" eaLnBrk="1" latinLnBrk="0" hangingPunct="1">
      <a:defRPr kern="1200">
        <a:solidFill>
          <a:schemeClr val="tx1"/>
        </a:solidFill>
        <a:latin typeface="Arial" charset="0"/>
        <a:ea typeface="ＭＳ Ｐゴシック" pitchFamily="-107"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snapToObjects="1">
      <p:cViewPr>
        <p:scale>
          <a:sx n="68" d="100"/>
          <a:sy n="68" d="100"/>
        </p:scale>
        <p:origin x="-1236" y="-8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52655C-5A2A-41BF-8B1E-93B0E9E515CB}" type="doc">
      <dgm:prSet loTypeId="urn:microsoft.com/office/officeart/2005/8/layout/orgChart1" loCatId="hierarchy" qsTypeId="urn:microsoft.com/office/officeart/2005/8/quickstyle/3d3" qsCatId="3D" csTypeId="urn:microsoft.com/office/officeart/2005/8/colors/accent4_5" csCatId="accent4" phldr="1"/>
      <dgm:spPr/>
      <dgm:t>
        <a:bodyPr/>
        <a:lstStyle/>
        <a:p>
          <a:endParaRPr lang="fr-FR"/>
        </a:p>
      </dgm:t>
    </dgm:pt>
    <dgm:pt modelId="{7F11E261-9908-4A69-8269-54AAA0C0D6C4}">
      <dgm:prSet phldrT="[Texte]" custT="1"/>
      <dgm:spPr/>
      <dgm:t>
        <a:bodyPr/>
        <a:lstStyle/>
        <a:p>
          <a:r>
            <a:rPr lang="fr-FR" sz="2600" b="1" dirty="0" smtClean="0">
              <a:solidFill>
                <a:schemeClr val="tx1"/>
              </a:solidFill>
              <a:latin typeface="Century Gothic" panose="020B0502020202020204" pitchFamily="34" charset="0"/>
            </a:rPr>
            <a:t>General Manager</a:t>
          </a:r>
          <a:endParaRPr lang="fr-FR" sz="2600" b="1" dirty="0">
            <a:solidFill>
              <a:schemeClr val="tx1"/>
            </a:solidFill>
            <a:latin typeface="Century Gothic" panose="020B0502020202020204" pitchFamily="34" charset="0"/>
          </a:endParaRPr>
        </a:p>
      </dgm:t>
    </dgm:pt>
    <dgm:pt modelId="{BB426C64-D784-41F9-BFB4-960C3076A63A}" type="parTrans" cxnId="{40ED75AC-2C00-4E87-B66D-BB6FF770765F}">
      <dgm:prSet/>
      <dgm:spPr/>
      <dgm:t>
        <a:bodyPr/>
        <a:lstStyle/>
        <a:p>
          <a:endParaRPr lang="fr-FR" sz="1000">
            <a:solidFill>
              <a:schemeClr val="tx1"/>
            </a:solidFill>
            <a:latin typeface="Century Gothic" panose="020B0502020202020204" pitchFamily="34" charset="0"/>
          </a:endParaRPr>
        </a:p>
      </dgm:t>
    </dgm:pt>
    <dgm:pt modelId="{53D2124B-CEE5-4F6E-8DAA-8DCE9A0AC328}" type="sibTrans" cxnId="{40ED75AC-2C00-4E87-B66D-BB6FF770765F}">
      <dgm:prSet/>
      <dgm:spPr/>
      <dgm:t>
        <a:bodyPr/>
        <a:lstStyle/>
        <a:p>
          <a:endParaRPr lang="fr-FR" sz="1000">
            <a:solidFill>
              <a:schemeClr val="tx1"/>
            </a:solidFill>
            <a:latin typeface="Century Gothic" panose="020B0502020202020204" pitchFamily="34" charset="0"/>
          </a:endParaRPr>
        </a:p>
      </dgm:t>
    </dgm:pt>
    <dgm:pt modelId="{3D6FA0CC-1279-4744-8773-19FB039E90C4}" type="asst">
      <dgm:prSet phldrT="[Texte]" custT="1"/>
      <dgm:spPr>
        <a:solidFill>
          <a:schemeClr val="tx2">
            <a:lumMod val="40000"/>
            <a:lumOff val="60000"/>
            <a:alpha val="50000"/>
          </a:schemeClr>
        </a:solidFill>
      </dgm:spPr>
      <dgm:t>
        <a:bodyPr/>
        <a:lstStyle/>
        <a:p>
          <a:r>
            <a:rPr lang="fr-FR" sz="1800" dirty="0" smtClean="0">
              <a:solidFill>
                <a:schemeClr val="tx1"/>
              </a:solidFill>
              <a:latin typeface="Century Gothic" panose="020B0502020202020204" pitchFamily="34" charset="0"/>
            </a:rPr>
            <a:t>Field Force </a:t>
          </a:r>
        </a:p>
        <a:p>
          <a:r>
            <a:rPr lang="fr-FR" sz="1800" dirty="0" smtClean="0">
              <a:solidFill>
                <a:schemeClr val="tx1"/>
              </a:solidFill>
              <a:latin typeface="Century Gothic" panose="020B0502020202020204" pitchFamily="34" charset="0"/>
            </a:rPr>
            <a:t>Sales people</a:t>
          </a:r>
          <a:endParaRPr lang="fr-FR" sz="1800" dirty="0">
            <a:solidFill>
              <a:schemeClr val="tx1"/>
            </a:solidFill>
            <a:latin typeface="Century Gothic" panose="020B0502020202020204" pitchFamily="34" charset="0"/>
          </a:endParaRPr>
        </a:p>
      </dgm:t>
    </dgm:pt>
    <dgm:pt modelId="{FF1047B7-98A6-47C6-804C-677736039D30}" type="parTrans" cxnId="{5BF44F80-0180-41B3-9EF5-B8F8A561BC93}">
      <dgm:prSet/>
      <dgm:spPr/>
      <dgm:t>
        <a:bodyPr/>
        <a:lstStyle/>
        <a:p>
          <a:endParaRPr lang="fr-FR" sz="1000">
            <a:solidFill>
              <a:schemeClr val="tx1"/>
            </a:solidFill>
            <a:latin typeface="Century Gothic" panose="020B0502020202020204" pitchFamily="34" charset="0"/>
          </a:endParaRPr>
        </a:p>
      </dgm:t>
    </dgm:pt>
    <dgm:pt modelId="{E33214BB-78D6-4161-B65E-A01A3BA09AE1}" type="sibTrans" cxnId="{5BF44F80-0180-41B3-9EF5-B8F8A561BC93}">
      <dgm:prSet/>
      <dgm:spPr/>
      <dgm:t>
        <a:bodyPr/>
        <a:lstStyle/>
        <a:p>
          <a:endParaRPr lang="fr-FR" sz="1000">
            <a:solidFill>
              <a:schemeClr val="tx1"/>
            </a:solidFill>
            <a:latin typeface="Century Gothic" panose="020B0502020202020204" pitchFamily="34" charset="0"/>
          </a:endParaRPr>
        </a:p>
      </dgm:t>
    </dgm:pt>
    <dgm:pt modelId="{D18CFAF0-2E70-40C6-997C-A5823442781E}">
      <dgm:prSet phldrT="[Texte]" custT="1"/>
      <dgm:spPr>
        <a:solidFill>
          <a:schemeClr val="tx2">
            <a:lumMod val="40000"/>
            <a:lumOff val="60000"/>
            <a:alpha val="50000"/>
          </a:schemeClr>
        </a:solidFill>
      </dgm:spPr>
      <dgm:t>
        <a:bodyPr/>
        <a:lstStyle/>
        <a:p>
          <a:r>
            <a:rPr lang="it-IT" sz="1800" dirty="0" smtClean="0">
              <a:solidFill>
                <a:schemeClr val="tx1"/>
              </a:solidFill>
              <a:latin typeface="Century Gothic" panose="020B0502020202020204" pitchFamily="34" charset="0"/>
            </a:rPr>
            <a:t>Technical </a:t>
          </a:r>
          <a:r>
            <a:rPr lang="it-IT" sz="1800" dirty="0" err="1" smtClean="0">
              <a:solidFill>
                <a:schemeClr val="tx1"/>
              </a:solidFill>
              <a:latin typeface="Century Gothic" panose="020B0502020202020204" pitchFamily="34" charset="0"/>
            </a:rPr>
            <a:t>Support</a:t>
          </a:r>
          <a:endParaRPr lang="fr-FR" sz="1800" dirty="0">
            <a:solidFill>
              <a:schemeClr val="tx1"/>
            </a:solidFill>
            <a:latin typeface="Century Gothic" panose="020B0502020202020204" pitchFamily="34" charset="0"/>
          </a:endParaRPr>
        </a:p>
      </dgm:t>
    </dgm:pt>
    <dgm:pt modelId="{01792B49-06EE-485E-AA53-61E397186C03}" type="parTrans" cxnId="{E8202E56-16FA-40C2-AA7A-BB585037E527}">
      <dgm:prSet/>
      <dgm:spPr/>
      <dgm:t>
        <a:bodyPr/>
        <a:lstStyle/>
        <a:p>
          <a:endParaRPr lang="fr-FR" sz="1000">
            <a:solidFill>
              <a:schemeClr val="tx1"/>
            </a:solidFill>
            <a:latin typeface="Century Gothic" panose="020B0502020202020204" pitchFamily="34" charset="0"/>
          </a:endParaRPr>
        </a:p>
      </dgm:t>
    </dgm:pt>
    <dgm:pt modelId="{9F823458-4502-470E-9CD5-4AB735C78F17}" type="sibTrans" cxnId="{E8202E56-16FA-40C2-AA7A-BB585037E527}">
      <dgm:prSet/>
      <dgm:spPr/>
      <dgm:t>
        <a:bodyPr/>
        <a:lstStyle/>
        <a:p>
          <a:endParaRPr lang="fr-FR" sz="1000">
            <a:solidFill>
              <a:schemeClr val="tx1"/>
            </a:solidFill>
            <a:latin typeface="Century Gothic" panose="020B0502020202020204" pitchFamily="34" charset="0"/>
          </a:endParaRPr>
        </a:p>
      </dgm:t>
    </dgm:pt>
    <dgm:pt modelId="{7C6E8970-4A69-423F-AA0A-3D3698A774E1}">
      <dgm:prSet phldrT="[Texte]" custT="1"/>
      <dgm:spPr>
        <a:solidFill>
          <a:schemeClr val="tx2">
            <a:lumMod val="40000"/>
            <a:lumOff val="60000"/>
            <a:alpha val="50000"/>
          </a:schemeClr>
        </a:solidFill>
      </dgm:spPr>
      <dgm:t>
        <a:bodyPr/>
        <a:lstStyle/>
        <a:p>
          <a:r>
            <a:rPr lang="fr-FR" sz="1800" dirty="0" smtClean="0">
              <a:solidFill>
                <a:schemeClr val="tx1"/>
              </a:solidFill>
              <a:latin typeface="Century Gothic" panose="020B0502020202020204" pitchFamily="34" charset="0"/>
            </a:rPr>
            <a:t>Operations Production</a:t>
          </a:r>
          <a:endParaRPr lang="fr-FR" sz="1800" dirty="0">
            <a:solidFill>
              <a:schemeClr val="tx1"/>
            </a:solidFill>
            <a:latin typeface="Century Gothic" panose="020B0502020202020204" pitchFamily="34" charset="0"/>
          </a:endParaRPr>
        </a:p>
      </dgm:t>
    </dgm:pt>
    <dgm:pt modelId="{A6D9AB7D-58A0-4F5F-ABA1-70D4DEA5D12A}" type="parTrans" cxnId="{9EA28B33-EDCB-431B-BE2F-1D26B44948E9}">
      <dgm:prSet/>
      <dgm:spPr/>
      <dgm:t>
        <a:bodyPr/>
        <a:lstStyle/>
        <a:p>
          <a:endParaRPr lang="fr-FR"/>
        </a:p>
      </dgm:t>
    </dgm:pt>
    <dgm:pt modelId="{785632D7-BA54-4CF5-A3BD-CA55502710E1}" type="sibTrans" cxnId="{9EA28B33-EDCB-431B-BE2F-1D26B44948E9}">
      <dgm:prSet/>
      <dgm:spPr/>
      <dgm:t>
        <a:bodyPr/>
        <a:lstStyle/>
        <a:p>
          <a:endParaRPr lang="fr-FR"/>
        </a:p>
      </dgm:t>
    </dgm:pt>
    <dgm:pt modelId="{70013AB0-E368-48FD-AAC1-8E758130576F}">
      <dgm:prSet phldrT="[Texte]" custT="1"/>
      <dgm:spPr>
        <a:solidFill>
          <a:schemeClr val="tx2">
            <a:lumMod val="20000"/>
            <a:lumOff val="80000"/>
            <a:alpha val="30000"/>
          </a:schemeClr>
        </a:solidFill>
      </dgm:spPr>
      <dgm:t>
        <a:bodyPr/>
        <a:lstStyle/>
        <a:p>
          <a:r>
            <a:rPr lang="fr-FR" sz="2800" dirty="0" smtClean="0">
              <a:solidFill>
                <a:schemeClr val="tx1"/>
              </a:solidFill>
              <a:latin typeface="Century Gothic" panose="020B0502020202020204" pitchFamily="34" charset="0"/>
            </a:rPr>
            <a:t>16</a:t>
          </a:r>
          <a:endParaRPr lang="fr-FR" sz="2800" dirty="0">
            <a:solidFill>
              <a:schemeClr val="tx1"/>
            </a:solidFill>
            <a:latin typeface="Century Gothic" panose="020B0502020202020204" pitchFamily="34" charset="0"/>
          </a:endParaRPr>
        </a:p>
      </dgm:t>
    </dgm:pt>
    <dgm:pt modelId="{1D534F40-E785-4907-9D54-47DE6D775A3C}" type="parTrans" cxnId="{72D746F1-1000-44D3-904B-7573E7C4B265}">
      <dgm:prSet/>
      <dgm:spPr/>
      <dgm:t>
        <a:bodyPr/>
        <a:lstStyle/>
        <a:p>
          <a:endParaRPr lang="fr-FR"/>
        </a:p>
      </dgm:t>
    </dgm:pt>
    <dgm:pt modelId="{75C6261E-D1C2-46C8-9D8C-E72A5B338A5D}" type="sibTrans" cxnId="{72D746F1-1000-44D3-904B-7573E7C4B265}">
      <dgm:prSet/>
      <dgm:spPr/>
      <dgm:t>
        <a:bodyPr/>
        <a:lstStyle/>
        <a:p>
          <a:endParaRPr lang="fr-FR"/>
        </a:p>
      </dgm:t>
    </dgm:pt>
    <dgm:pt modelId="{7FD725AD-1097-4B61-B8CE-54284B652750}">
      <dgm:prSet phldrT="[Texte]" custT="1"/>
      <dgm:spPr>
        <a:solidFill>
          <a:schemeClr val="tx2">
            <a:lumMod val="20000"/>
            <a:lumOff val="80000"/>
            <a:alpha val="30000"/>
          </a:schemeClr>
        </a:solidFill>
      </dgm:spPr>
      <dgm:t>
        <a:bodyPr/>
        <a:lstStyle/>
        <a:p>
          <a:r>
            <a:rPr lang="fr-FR" sz="2800" dirty="0" smtClean="0">
              <a:solidFill>
                <a:schemeClr val="tx1"/>
              </a:solidFill>
              <a:latin typeface="Century Gothic" panose="020B0502020202020204" pitchFamily="34" charset="0"/>
            </a:rPr>
            <a:t>42</a:t>
          </a:r>
          <a:endParaRPr lang="fr-FR" sz="2800" dirty="0">
            <a:solidFill>
              <a:schemeClr val="tx1"/>
            </a:solidFill>
            <a:latin typeface="Century Gothic" panose="020B0502020202020204" pitchFamily="34" charset="0"/>
          </a:endParaRPr>
        </a:p>
      </dgm:t>
    </dgm:pt>
    <dgm:pt modelId="{BF5824F6-A3D4-470C-89DF-B899BFCD4440}" type="parTrans" cxnId="{8A3564DD-B291-4E90-847A-3A73D0E00B53}">
      <dgm:prSet/>
      <dgm:spPr/>
      <dgm:t>
        <a:bodyPr/>
        <a:lstStyle/>
        <a:p>
          <a:endParaRPr lang="fr-FR"/>
        </a:p>
      </dgm:t>
    </dgm:pt>
    <dgm:pt modelId="{5D400BF6-C7B7-46CA-AB74-7C798A6A2C09}" type="sibTrans" cxnId="{8A3564DD-B291-4E90-847A-3A73D0E00B53}">
      <dgm:prSet/>
      <dgm:spPr/>
      <dgm:t>
        <a:bodyPr/>
        <a:lstStyle/>
        <a:p>
          <a:endParaRPr lang="fr-FR"/>
        </a:p>
      </dgm:t>
    </dgm:pt>
    <dgm:pt modelId="{C26C8B30-8AD5-43E7-A9C9-55F8FD56E340}" type="asst">
      <dgm:prSet phldrT="[Texte]" custT="1"/>
      <dgm:spPr>
        <a:solidFill>
          <a:schemeClr val="tx2">
            <a:lumMod val="60000"/>
            <a:lumOff val="40000"/>
            <a:alpha val="90000"/>
          </a:schemeClr>
        </a:solidFill>
      </dgm:spPr>
      <dgm:t>
        <a:bodyPr/>
        <a:lstStyle/>
        <a:p>
          <a:r>
            <a:rPr lang="fr-FR" sz="2200" b="1" dirty="0" smtClean="0">
              <a:solidFill>
                <a:schemeClr val="tx1"/>
              </a:solidFill>
              <a:latin typeface="Century Gothic" panose="020B0502020202020204" pitchFamily="34" charset="0"/>
            </a:rPr>
            <a:t>Operations</a:t>
          </a:r>
        </a:p>
        <a:p>
          <a:r>
            <a:rPr lang="fr-FR" sz="2200" b="1" dirty="0" smtClean="0">
              <a:solidFill>
                <a:schemeClr val="tx1"/>
              </a:solidFill>
              <a:latin typeface="Century Gothic" panose="020B0502020202020204" pitchFamily="34" charset="0"/>
            </a:rPr>
            <a:t> </a:t>
          </a:r>
          <a:r>
            <a:rPr lang="fr-FR" sz="2200" b="1" dirty="0" err="1" smtClean="0">
              <a:solidFill>
                <a:schemeClr val="tx1"/>
              </a:solidFill>
              <a:latin typeface="Century Gothic" panose="020B0502020202020204" pitchFamily="34" charset="0"/>
            </a:rPr>
            <a:t>Director</a:t>
          </a:r>
          <a:endParaRPr lang="fr-FR" sz="2200" b="1" dirty="0">
            <a:solidFill>
              <a:schemeClr val="tx1"/>
            </a:solidFill>
            <a:latin typeface="Century Gothic" panose="020B0502020202020204" pitchFamily="34" charset="0"/>
          </a:endParaRPr>
        </a:p>
      </dgm:t>
    </dgm:pt>
    <dgm:pt modelId="{373D0368-2210-407A-AAE3-A4E51D9A02A1}" type="parTrans" cxnId="{376BB2E2-36AF-46B7-9F33-906BA6C70FF2}">
      <dgm:prSet/>
      <dgm:spPr/>
      <dgm:t>
        <a:bodyPr/>
        <a:lstStyle/>
        <a:p>
          <a:endParaRPr lang="it-IT"/>
        </a:p>
      </dgm:t>
    </dgm:pt>
    <dgm:pt modelId="{3B4844FA-4862-4151-921A-918F90AA50A0}" type="sibTrans" cxnId="{376BB2E2-36AF-46B7-9F33-906BA6C70FF2}">
      <dgm:prSet/>
      <dgm:spPr/>
      <dgm:t>
        <a:bodyPr/>
        <a:lstStyle/>
        <a:p>
          <a:endParaRPr lang="it-IT"/>
        </a:p>
      </dgm:t>
    </dgm:pt>
    <dgm:pt modelId="{CF588AAD-627E-458A-9064-8ACE1EE08D79}">
      <dgm:prSet phldrT="[Texte]" custT="1"/>
      <dgm:spPr>
        <a:solidFill>
          <a:schemeClr val="tx2">
            <a:lumMod val="20000"/>
            <a:lumOff val="80000"/>
            <a:alpha val="50000"/>
          </a:schemeClr>
        </a:solidFill>
      </dgm:spPr>
      <dgm:t>
        <a:bodyPr/>
        <a:lstStyle/>
        <a:p>
          <a:r>
            <a:rPr lang="fr-FR" sz="2800" dirty="0" smtClean="0">
              <a:solidFill>
                <a:schemeClr val="tx1"/>
              </a:solidFill>
              <a:latin typeface="Century Gothic" panose="020B0502020202020204" pitchFamily="34" charset="0"/>
            </a:rPr>
            <a:t>10</a:t>
          </a:r>
          <a:endParaRPr lang="fr-FR" sz="2800" dirty="0">
            <a:solidFill>
              <a:schemeClr val="tx1"/>
            </a:solidFill>
            <a:latin typeface="Century Gothic" panose="020B0502020202020204" pitchFamily="34" charset="0"/>
          </a:endParaRPr>
        </a:p>
      </dgm:t>
    </dgm:pt>
    <dgm:pt modelId="{48D88883-D3DC-4A31-B9FD-B9F7542893D8}" type="parTrans" cxnId="{2C8AFD58-0AF4-41E4-95B1-10EA2E494282}">
      <dgm:prSet/>
      <dgm:spPr/>
      <dgm:t>
        <a:bodyPr/>
        <a:lstStyle/>
        <a:p>
          <a:endParaRPr lang="it-IT"/>
        </a:p>
      </dgm:t>
    </dgm:pt>
    <dgm:pt modelId="{FA780C59-F126-426B-AA25-40C8B23F41A9}" type="sibTrans" cxnId="{2C8AFD58-0AF4-41E4-95B1-10EA2E494282}">
      <dgm:prSet/>
      <dgm:spPr/>
      <dgm:t>
        <a:bodyPr/>
        <a:lstStyle/>
        <a:p>
          <a:endParaRPr lang="it-IT"/>
        </a:p>
      </dgm:t>
    </dgm:pt>
    <dgm:pt modelId="{D8C10662-0C54-47C2-A3BE-364BC11C3C7C}" type="pres">
      <dgm:prSet presAssocID="{0252655C-5A2A-41BF-8B1E-93B0E9E515CB}" presName="hierChild1" presStyleCnt="0">
        <dgm:presLayoutVars>
          <dgm:orgChart val="1"/>
          <dgm:chPref val="1"/>
          <dgm:dir/>
          <dgm:animOne val="branch"/>
          <dgm:animLvl val="lvl"/>
          <dgm:resizeHandles/>
        </dgm:presLayoutVars>
      </dgm:prSet>
      <dgm:spPr/>
      <dgm:t>
        <a:bodyPr/>
        <a:lstStyle/>
        <a:p>
          <a:endParaRPr lang="fr-FR"/>
        </a:p>
      </dgm:t>
    </dgm:pt>
    <dgm:pt modelId="{26681BCC-3A4E-404F-A570-05AC21109F90}" type="pres">
      <dgm:prSet presAssocID="{7F11E261-9908-4A69-8269-54AAA0C0D6C4}" presName="hierRoot1" presStyleCnt="0">
        <dgm:presLayoutVars>
          <dgm:hierBranch val="init"/>
        </dgm:presLayoutVars>
      </dgm:prSet>
      <dgm:spPr/>
      <dgm:t>
        <a:bodyPr/>
        <a:lstStyle/>
        <a:p>
          <a:endParaRPr lang="it-IT"/>
        </a:p>
      </dgm:t>
    </dgm:pt>
    <dgm:pt modelId="{AA8C312B-CBAA-4130-A8E7-349CDA72998B}" type="pres">
      <dgm:prSet presAssocID="{7F11E261-9908-4A69-8269-54AAA0C0D6C4}" presName="rootComposite1" presStyleCnt="0"/>
      <dgm:spPr/>
      <dgm:t>
        <a:bodyPr/>
        <a:lstStyle/>
        <a:p>
          <a:endParaRPr lang="it-IT"/>
        </a:p>
      </dgm:t>
    </dgm:pt>
    <dgm:pt modelId="{B338ADFE-3DC6-438D-BD02-7C23148FB095}" type="pres">
      <dgm:prSet presAssocID="{7F11E261-9908-4A69-8269-54AAA0C0D6C4}" presName="rootText1" presStyleLbl="node0" presStyleIdx="0" presStyleCnt="1" custLinFactNeighborX="-20491" custLinFactNeighborY="-5129">
        <dgm:presLayoutVars>
          <dgm:chPref val="3"/>
        </dgm:presLayoutVars>
      </dgm:prSet>
      <dgm:spPr/>
      <dgm:t>
        <a:bodyPr/>
        <a:lstStyle/>
        <a:p>
          <a:endParaRPr lang="fr-FR"/>
        </a:p>
      </dgm:t>
    </dgm:pt>
    <dgm:pt modelId="{7A84832C-B61F-41B5-99D5-FCAE77990633}" type="pres">
      <dgm:prSet presAssocID="{7F11E261-9908-4A69-8269-54AAA0C0D6C4}" presName="rootConnector1" presStyleLbl="node1" presStyleIdx="0" presStyleCnt="0"/>
      <dgm:spPr/>
      <dgm:t>
        <a:bodyPr/>
        <a:lstStyle/>
        <a:p>
          <a:endParaRPr lang="fr-FR"/>
        </a:p>
      </dgm:t>
    </dgm:pt>
    <dgm:pt modelId="{9ADD2FF4-018F-4D44-9C95-518A595CFADE}" type="pres">
      <dgm:prSet presAssocID="{7F11E261-9908-4A69-8269-54AAA0C0D6C4}" presName="hierChild2" presStyleCnt="0"/>
      <dgm:spPr/>
      <dgm:t>
        <a:bodyPr/>
        <a:lstStyle/>
        <a:p>
          <a:endParaRPr lang="it-IT"/>
        </a:p>
      </dgm:t>
    </dgm:pt>
    <dgm:pt modelId="{90C877DB-5940-45E4-AF24-C3EDEDE87C2F}" type="pres">
      <dgm:prSet presAssocID="{7F11E261-9908-4A69-8269-54AAA0C0D6C4}" presName="hierChild3" presStyleCnt="0"/>
      <dgm:spPr/>
      <dgm:t>
        <a:bodyPr/>
        <a:lstStyle/>
        <a:p>
          <a:endParaRPr lang="it-IT"/>
        </a:p>
      </dgm:t>
    </dgm:pt>
    <dgm:pt modelId="{50612BEB-0290-48E9-ABEF-8011E0AC92C6}" type="pres">
      <dgm:prSet presAssocID="{FF1047B7-98A6-47C6-804C-677736039D30}" presName="Name111" presStyleLbl="parChTrans1D2" presStyleIdx="0" presStyleCnt="2"/>
      <dgm:spPr/>
      <dgm:t>
        <a:bodyPr/>
        <a:lstStyle/>
        <a:p>
          <a:endParaRPr lang="fr-FR"/>
        </a:p>
      </dgm:t>
    </dgm:pt>
    <dgm:pt modelId="{FEBE90B1-78DA-494B-B16E-A8642F846803}" type="pres">
      <dgm:prSet presAssocID="{3D6FA0CC-1279-4744-8773-19FB039E90C4}" presName="hierRoot3" presStyleCnt="0">
        <dgm:presLayoutVars>
          <dgm:hierBranch val="init"/>
        </dgm:presLayoutVars>
      </dgm:prSet>
      <dgm:spPr/>
      <dgm:t>
        <a:bodyPr/>
        <a:lstStyle/>
        <a:p>
          <a:endParaRPr lang="it-IT"/>
        </a:p>
      </dgm:t>
    </dgm:pt>
    <dgm:pt modelId="{670268B7-C2B4-418A-A0FD-B3F1BD4DE993}" type="pres">
      <dgm:prSet presAssocID="{3D6FA0CC-1279-4744-8773-19FB039E90C4}" presName="rootComposite3" presStyleCnt="0"/>
      <dgm:spPr/>
      <dgm:t>
        <a:bodyPr/>
        <a:lstStyle/>
        <a:p>
          <a:endParaRPr lang="it-IT"/>
        </a:p>
      </dgm:t>
    </dgm:pt>
    <dgm:pt modelId="{AA7647A0-2146-4533-84FD-E7C36C778572}" type="pres">
      <dgm:prSet presAssocID="{3D6FA0CC-1279-4744-8773-19FB039E90C4}" presName="rootText3" presStyleLbl="asst1" presStyleIdx="0" presStyleCnt="2" custScaleX="100287" custLinFactY="39483" custLinFactNeighborX="-28806" custLinFactNeighborY="100000">
        <dgm:presLayoutVars>
          <dgm:chPref val="3"/>
        </dgm:presLayoutVars>
      </dgm:prSet>
      <dgm:spPr/>
      <dgm:t>
        <a:bodyPr/>
        <a:lstStyle/>
        <a:p>
          <a:endParaRPr lang="fr-FR"/>
        </a:p>
      </dgm:t>
    </dgm:pt>
    <dgm:pt modelId="{40BF32FF-8CF9-4DAC-A552-85A1957A913F}" type="pres">
      <dgm:prSet presAssocID="{3D6FA0CC-1279-4744-8773-19FB039E90C4}" presName="rootConnector3" presStyleLbl="asst1" presStyleIdx="0" presStyleCnt="2"/>
      <dgm:spPr/>
      <dgm:t>
        <a:bodyPr/>
        <a:lstStyle/>
        <a:p>
          <a:endParaRPr lang="fr-FR"/>
        </a:p>
      </dgm:t>
    </dgm:pt>
    <dgm:pt modelId="{61058975-B9FC-47B5-A437-FA02097C3E66}" type="pres">
      <dgm:prSet presAssocID="{3D6FA0CC-1279-4744-8773-19FB039E90C4}" presName="hierChild6" presStyleCnt="0"/>
      <dgm:spPr/>
      <dgm:t>
        <a:bodyPr/>
        <a:lstStyle/>
        <a:p>
          <a:endParaRPr lang="it-IT"/>
        </a:p>
      </dgm:t>
    </dgm:pt>
    <dgm:pt modelId="{63BA269B-3F07-440D-8A2D-430468D699BD}" type="pres">
      <dgm:prSet presAssocID="{48D88883-D3DC-4A31-B9FD-B9F7542893D8}" presName="Name37" presStyleLbl="parChTrans1D3" presStyleIdx="0" presStyleCnt="3"/>
      <dgm:spPr/>
      <dgm:t>
        <a:bodyPr/>
        <a:lstStyle/>
        <a:p>
          <a:endParaRPr lang="it-IT"/>
        </a:p>
      </dgm:t>
    </dgm:pt>
    <dgm:pt modelId="{902BB3AE-144B-466B-92EB-6EBCCF570EFB}" type="pres">
      <dgm:prSet presAssocID="{CF588AAD-627E-458A-9064-8ACE1EE08D79}" presName="hierRoot2" presStyleCnt="0">
        <dgm:presLayoutVars>
          <dgm:hierBranch val="init"/>
        </dgm:presLayoutVars>
      </dgm:prSet>
      <dgm:spPr/>
    </dgm:pt>
    <dgm:pt modelId="{21B9319A-6553-4D8C-BCC9-58189EC0859B}" type="pres">
      <dgm:prSet presAssocID="{CF588AAD-627E-458A-9064-8ACE1EE08D79}" presName="rootComposite" presStyleCnt="0"/>
      <dgm:spPr/>
    </dgm:pt>
    <dgm:pt modelId="{B0E8208B-C1A3-46E8-A3A5-8E9B4F3656BF}" type="pres">
      <dgm:prSet presAssocID="{CF588AAD-627E-458A-9064-8ACE1EE08D79}" presName="rootText" presStyleLbl="node3" presStyleIdx="0" presStyleCnt="3" custScaleY="99983" custLinFactY="45347" custLinFactNeighborX="3043" custLinFactNeighborY="100000">
        <dgm:presLayoutVars>
          <dgm:chPref val="3"/>
        </dgm:presLayoutVars>
      </dgm:prSet>
      <dgm:spPr/>
      <dgm:t>
        <a:bodyPr/>
        <a:lstStyle/>
        <a:p>
          <a:endParaRPr lang="it-IT"/>
        </a:p>
      </dgm:t>
    </dgm:pt>
    <dgm:pt modelId="{ECCC4149-2C33-4006-89DC-7C3564DA1201}" type="pres">
      <dgm:prSet presAssocID="{CF588AAD-627E-458A-9064-8ACE1EE08D79}" presName="rootConnector" presStyleLbl="node3" presStyleIdx="0" presStyleCnt="3"/>
      <dgm:spPr/>
      <dgm:t>
        <a:bodyPr/>
        <a:lstStyle/>
        <a:p>
          <a:endParaRPr lang="it-IT"/>
        </a:p>
      </dgm:t>
    </dgm:pt>
    <dgm:pt modelId="{439758B2-4A54-4E0D-945C-F481438E41C2}" type="pres">
      <dgm:prSet presAssocID="{CF588AAD-627E-458A-9064-8ACE1EE08D79}" presName="hierChild4" presStyleCnt="0"/>
      <dgm:spPr/>
    </dgm:pt>
    <dgm:pt modelId="{DB9171BF-9A22-4BC8-8744-4C125CD729FF}" type="pres">
      <dgm:prSet presAssocID="{CF588AAD-627E-458A-9064-8ACE1EE08D79}" presName="hierChild5" presStyleCnt="0"/>
      <dgm:spPr/>
    </dgm:pt>
    <dgm:pt modelId="{C724F0CB-1688-431C-B9B2-7554BF5D3EC4}" type="pres">
      <dgm:prSet presAssocID="{3D6FA0CC-1279-4744-8773-19FB039E90C4}" presName="hierChild7" presStyleCnt="0"/>
      <dgm:spPr/>
      <dgm:t>
        <a:bodyPr/>
        <a:lstStyle/>
        <a:p>
          <a:endParaRPr lang="it-IT"/>
        </a:p>
      </dgm:t>
    </dgm:pt>
    <dgm:pt modelId="{FA30323A-BBF6-49CD-AE13-264650C564C3}" type="pres">
      <dgm:prSet presAssocID="{373D0368-2210-407A-AAE3-A4E51D9A02A1}" presName="Name111" presStyleLbl="parChTrans1D2" presStyleIdx="1" presStyleCnt="2"/>
      <dgm:spPr/>
      <dgm:t>
        <a:bodyPr/>
        <a:lstStyle/>
        <a:p>
          <a:endParaRPr lang="it-IT"/>
        </a:p>
      </dgm:t>
    </dgm:pt>
    <dgm:pt modelId="{99AD8AE3-50A2-4E26-B7F8-DCB39A39B400}" type="pres">
      <dgm:prSet presAssocID="{C26C8B30-8AD5-43E7-A9C9-55F8FD56E340}" presName="hierRoot3" presStyleCnt="0">
        <dgm:presLayoutVars>
          <dgm:hierBranch val="init"/>
        </dgm:presLayoutVars>
      </dgm:prSet>
      <dgm:spPr/>
    </dgm:pt>
    <dgm:pt modelId="{7893D692-25BE-409D-8119-B00E537DFE35}" type="pres">
      <dgm:prSet presAssocID="{C26C8B30-8AD5-43E7-A9C9-55F8FD56E340}" presName="rootComposite3" presStyleCnt="0"/>
      <dgm:spPr/>
    </dgm:pt>
    <dgm:pt modelId="{65D6AFDB-DF18-4841-93B4-496F345DD4AC}" type="pres">
      <dgm:prSet presAssocID="{C26C8B30-8AD5-43E7-A9C9-55F8FD56E340}" presName="rootText3" presStyleLbl="asst1" presStyleIdx="1" presStyleCnt="2" custLinFactNeighborX="1752" custLinFactNeighborY="-26864">
        <dgm:presLayoutVars>
          <dgm:chPref val="3"/>
        </dgm:presLayoutVars>
      </dgm:prSet>
      <dgm:spPr/>
      <dgm:t>
        <a:bodyPr/>
        <a:lstStyle/>
        <a:p>
          <a:endParaRPr lang="it-IT"/>
        </a:p>
      </dgm:t>
    </dgm:pt>
    <dgm:pt modelId="{72F5C3B8-108E-4A0B-99A7-CBFCB6D209C8}" type="pres">
      <dgm:prSet presAssocID="{C26C8B30-8AD5-43E7-A9C9-55F8FD56E340}" presName="rootConnector3" presStyleLbl="asst1" presStyleIdx="1" presStyleCnt="2"/>
      <dgm:spPr/>
      <dgm:t>
        <a:bodyPr/>
        <a:lstStyle/>
        <a:p>
          <a:endParaRPr lang="it-IT"/>
        </a:p>
      </dgm:t>
    </dgm:pt>
    <dgm:pt modelId="{16E01B87-12B4-4056-B0B2-6F8C3F6189B1}" type="pres">
      <dgm:prSet presAssocID="{C26C8B30-8AD5-43E7-A9C9-55F8FD56E340}" presName="hierChild6" presStyleCnt="0"/>
      <dgm:spPr/>
    </dgm:pt>
    <dgm:pt modelId="{CA75F94E-40D7-4268-8A5C-2E28449AFCC5}" type="pres">
      <dgm:prSet presAssocID="{A6D9AB7D-58A0-4F5F-ABA1-70D4DEA5D12A}" presName="Name37" presStyleLbl="parChTrans1D3" presStyleIdx="1" presStyleCnt="3"/>
      <dgm:spPr/>
      <dgm:t>
        <a:bodyPr/>
        <a:lstStyle/>
        <a:p>
          <a:endParaRPr lang="it-IT"/>
        </a:p>
      </dgm:t>
    </dgm:pt>
    <dgm:pt modelId="{4275BA30-194D-4BA9-9283-00841E37D3CF}" type="pres">
      <dgm:prSet presAssocID="{7C6E8970-4A69-423F-AA0A-3D3698A774E1}" presName="hierRoot2" presStyleCnt="0">
        <dgm:presLayoutVars>
          <dgm:hierBranch val="init"/>
        </dgm:presLayoutVars>
      </dgm:prSet>
      <dgm:spPr/>
      <dgm:t>
        <a:bodyPr/>
        <a:lstStyle/>
        <a:p>
          <a:endParaRPr lang="it-IT"/>
        </a:p>
      </dgm:t>
    </dgm:pt>
    <dgm:pt modelId="{97AD1C8E-1850-4C15-97D4-107B11EA29C1}" type="pres">
      <dgm:prSet presAssocID="{7C6E8970-4A69-423F-AA0A-3D3698A774E1}" presName="rootComposite" presStyleCnt="0"/>
      <dgm:spPr/>
      <dgm:t>
        <a:bodyPr/>
        <a:lstStyle/>
        <a:p>
          <a:endParaRPr lang="it-IT"/>
        </a:p>
      </dgm:t>
    </dgm:pt>
    <dgm:pt modelId="{D7F96F3A-D08D-4E3F-B895-41D142A98935}" type="pres">
      <dgm:prSet presAssocID="{7C6E8970-4A69-423F-AA0A-3D3698A774E1}" presName="rootText" presStyleLbl="node3" presStyleIdx="1" presStyleCnt="3">
        <dgm:presLayoutVars>
          <dgm:chPref val="3"/>
        </dgm:presLayoutVars>
      </dgm:prSet>
      <dgm:spPr/>
      <dgm:t>
        <a:bodyPr/>
        <a:lstStyle/>
        <a:p>
          <a:endParaRPr lang="fr-FR"/>
        </a:p>
      </dgm:t>
    </dgm:pt>
    <dgm:pt modelId="{2A51F217-161D-4EF3-B102-569014966F4B}" type="pres">
      <dgm:prSet presAssocID="{7C6E8970-4A69-423F-AA0A-3D3698A774E1}" presName="rootConnector" presStyleLbl="node3" presStyleIdx="1" presStyleCnt="3"/>
      <dgm:spPr/>
      <dgm:t>
        <a:bodyPr/>
        <a:lstStyle/>
        <a:p>
          <a:endParaRPr lang="fr-FR"/>
        </a:p>
      </dgm:t>
    </dgm:pt>
    <dgm:pt modelId="{FAED359B-AFA3-48A0-879F-6E2CF4C2E350}" type="pres">
      <dgm:prSet presAssocID="{7C6E8970-4A69-423F-AA0A-3D3698A774E1}" presName="hierChild4" presStyleCnt="0"/>
      <dgm:spPr/>
      <dgm:t>
        <a:bodyPr/>
        <a:lstStyle/>
        <a:p>
          <a:endParaRPr lang="it-IT"/>
        </a:p>
      </dgm:t>
    </dgm:pt>
    <dgm:pt modelId="{9455A068-EA22-4D43-BC70-3A1171091942}" type="pres">
      <dgm:prSet presAssocID="{1D534F40-E785-4907-9D54-47DE6D775A3C}" presName="Name37" presStyleLbl="parChTrans1D4" presStyleIdx="0" presStyleCnt="2"/>
      <dgm:spPr/>
      <dgm:t>
        <a:bodyPr/>
        <a:lstStyle/>
        <a:p>
          <a:endParaRPr lang="it-IT"/>
        </a:p>
      </dgm:t>
    </dgm:pt>
    <dgm:pt modelId="{F36C5FD0-A74B-4240-B1C0-A4F6E07F6F46}" type="pres">
      <dgm:prSet presAssocID="{70013AB0-E368-48FD-AAC1-8E758130576F}" presName="hierRoot2" presStyleCnt="0">
        <dgm:presLayoutVars>
          <dgm:hierBranch val="init"/>
        </dgm:presLayoutVars>
      </dgm:prSet>
      <dgm:spPr/>
      <dgm:t>
        <a:bodyPr/>
        <a:lstStyle/>
        <a:p>
          <a:endParaRPr lang="it-IT"/>
        </a:p>
      </dgm:t>
    </dgm:pt>
    <dgm:pt modelId="{B37A5C5D-FE53-4A00-A270-FA104BF2AFC0}" type="pres">
      <dgm:prSet presAssocID="{70013AB0-E368-48FD-AAC1-8E758130576F}" presName="rootComposite" presStyleCnt="0"/>
      <dgm:spPr/>
      <dgm:t>
        <a:bodyPr/>
        <a:lstStyle/>
        <a:p>
          <a:endParaRPr lang="it-IT"/>
        </a:p>
      </dgm:t>
    </dgm:pt>
    <dgm:pt modelId="{52A551EE-0AD5-4B2A-B531-D705A86C5DCB}" type="pres">
      <dgm:prSet presAssocID="{70013AB0-E368-48FD-AAC1-8E758130576F}" presName="rootText" presStyleLbl="node4" presStyleIdx="0" presStyleCnt="2">
        <dgm:presLayoutVars>
          <dgm:chPref val="3"/>
        </dgm:presLayoutVars>
      </dgm:prSet>
      <dgm:spPr/>
      <dgm:t>
        <a:bodyPr/>
        <a:lstStyle/>
        <a:p>
          <a:endParaRPr lang="fr-FR"/>
        </a:p>
      </dgm:t>
    </dgm:pt>
    <dgm:pt modelId="{08E270C8-D337-4C39-B106-37CECCC14A99}" type="pres">
      <dgm:prSet presAssocID="{70013AB0-E368-48FD-AAC1-8E758130576F}" presName="rootConnector" presStyleLbl="node4" presStyleIdx="0" presStyleCnt="2"/>
      <dgm:spPr/>
      <dgm:t>
        <a:bodyPr/>
        <a:lstStyle/>
        <a:p>
          <a:endParaRPr lang="fr-FR"/>
        </a:p>
      </dgm:t>
    </dgm:pt>
    <dgm:pt modelId="{F497748A-E7DC-40FE-B5C1-DE4F235B7011}" type="pres">
      <dgm:prSet presAssocID="{70013AB0-E368-48FD-AAC1-8E758130576F}" presName="hierChild4" presStyleCnt="0"/>
      <dgm:spPr/>
      <dgm:t>
        <a:bodyPr/>
        <a:lstStyle/>
        <a:p>
          <a:endParaRPr lang="it-IT"/>
        </a:p>
      </dgm:t>
    </dgm:pt>
    <dgm:pt modelId="{568C8E63-36EB-4DC3-B1A5-6CDC4047D76A}" type="pres">
      <dgm:prSet presAssocID="{70013AB0-E368-48FD-AAC1-8E758130576F}" presName="hierChild5" presStyleCnt="0"/>
      <dgm:spPr/>
      <dgm:t>
        <a:bodyPr/>
        <a:lstStyle/>
        <a:p>
          <a:endParaRPr lang="it-IT"/>
        </a:p>
      </dgm:t>
    </dgm:pt>
    <dgm:pt modelId="{1BF37569-EE06-4109-B474-C07A42DFFC31}" type="pres">
      <dgm:prSet presAssocID="{7C6E8970-4A69-423F-AA0A-3D3698A774E1}" presName="hierChild5" presStyleCnt="0"/>
      <dgm:spPr/>
      <dgm:t>
        <a:bodyPr/>
        <a:lstStyle/>
        <a:p>
          <a:endParaRPr lang="it-IT"/>
        </a:p>
      </dgm:t>
    </dgm:pt>
    <dgm:pt modelId="{2F978793-75E1-449C-BA6D-E9569E9ACB51}" type="pres">
      <dgm:prSet presAssocID="{01792B49-06EE-485E-AA53-61E397186C03}" presName="Name37" presStyleLbl="parChTrans1D3" presStyleIdx="2" presStyleCnt="3"/>
      <dgm:spPr/>
      <dgm:t>
        <a:bodyPr/>
        <a:lstStyle/>
        <a:p>
          <a:endParaRPr lang="fr-FR"/>
        </a:p>
      </dgm:t>
    </dgm:pt>
    <dgm:pt modelId="{C3A7803F-AE82-4975-8ACA-328C08C66FB8}" type="pres">
      <dgm:prSet presAssocID="{D18CFAF0-2E70-40C6-997C-A5823442781E}" presName="hierRoot2" presStyleCnt="0">
        <dgm:presLayoutVars>
          <dgm:hierBranch val="init"/>
        </dgm:presLayoutVars>
      </dgm:prSet>
      <dgm:spPr/>
      <dgm:t>
        <a:bodyPr/>
        <a:lstStyle/>
        <a:p>
          <a:endParaRPr lang="it-IT"/>
        </a:p>
      </dgm:t>
    </dgm:pt>
    <dgm:pt modelId="{CDC7FD86-7B21-4BD8-93F2-6AD75B4B3134}" type="pres">
      <dgm:prSet presAssocID="{D18CFAF0-2E70-40C6-997C-A5823442781E}" presName="rootComposite" presStyleCnt="0"/>
      <dgm:spPr/>
      <dgm:t>
        <a:bodyPr/>
        <a:lstStyle/>
        <a:p>
          <a:endParaRPr lang="it-IT"/>
        </a:p>
      </dgm:t>
    </dgm:pt>
    <dgm:pt modelId="{CEE570EE-ADA4-42D4-8210-6FAF072B4C93}" type="pres">
      <dgm:prSet presAssocID="{D18CFAF0-2E70-40C6-997C-A5823442781E}" presName="rootText" presStyleLbl="node3" presStyleIdx="2" presStyleCnt="3">
        <dgm:presLayoutVars>
          <dgm:chPref val="3"/>
        </dgm:presLayoutVars>
      </dgm:prSet>
      <dgm:spPr/>
      <dgm:t>
        <a:bodyPr/>
        <a:lstStyle/>
        <a:p>
          <a:endParaRPr lang="fr-FR"/>
        </a:p>
      </dgm:t>
    </dgm:pt>
    <dgm:pt modelId="{F27308AD-D0DB-441A-B25A-6AF4F7291521}" type="pres">
      <dgm:prSet presAssocID="{D18CFAF0-2E70-40C6-997C-A5823442781E}" presName="rootConnector" presStyleLbl="node3" presStyleIdx="2" presStyleCnt="3"/>
      <dgm:spPr/>
      <dgm:t>
        <a:bodyPr/>
        <a:lstStyle/>
        <a:p>
          <a:endParaRPr lang="fr-FR"/>
        </a:p>
      </dgm:t>
    </dgm:pt>
    <dgm:pt modelId="{7579EBFD-09F3-4D16-847C-452D93A75738}" type="pres">
      <dgm:prSet presAssocID="{D18CFAF0-2E70-40C6-997C-A5823442781E}" presName="hierChild4" presStyleCnt="0"/>
      <dgm:spPr/>
      <dgm:t>
        <a:bodyPr/>
        <a:lstStyle/>
        <a:p>
          <a:endParaRPr lang="it-IT"/>
        </a:p>
      </dgm:t>
    </dgm:pt>
    <dgm:pt modelId="{56DEAF80-A3A5-42B0-A736-78DA4E9A7F82}" type="pres">
      <dgm:prSet presAssocID="{BF5824F6-A3D4-470C-89DF-B899BFCD4440}" presName="Name37" presStyleLbl="parChTrans1D4" presStyleIdx="1" presStyleCnt="2"/>
      <dgm:spPr/>
      <dgm:t>
        <a:bodyPr/>
        <a:lstStyle/>
        <a:p>
          <a:endParaRPr lang="it-IT"/>
        </a:p>
      </dgm:t>
    </dgm:pt>
    <dgm:pt modelId="{190136E7-2B7E-4599-80D6-78B944C1AE5B}" type="pres">
      <dgm:prSet presAssocID="{7FD725AD-1097-4B61-B8CE-54284B652750}" presName="hierRoot2" presStyleCnt="0">
        <dgm:presLayoutVars>
          <dgm:hierBranch val="init"/>
        </dgm:presLayoutVars>
      </dgm:prSet>
      <dgm:spPr/>
      <dgm:t>
        <a:bodyPr/>
        <a:lstStyle/>
        <a:p>
          <a:endParaRPr lang="it-IT"/>
        </a:p>
      </dgm:t>
    </dgm:pt>
    <dgm:pt modelId="{3449F47A-5D7A-4CE4-B67F-F8E4344BD064}" type="pres">
      <dgm:prSet presAssocID="{7FD725AD-1097-4B61-B8CE-54284B652750}" presName="rootComposite" presStyleCnt="0"/>
      <dgm:spPr/>
      <dgm:t>
        <a:bodyPr/>
        <a:lstStyle/>
        <a:p>
          <a:endParaRPr lang="it-IT"/>
        </a:p>
      </dgm:t>
    </dgm:pt>
    <dgm:pt modelId="{39001255-72B7-4773-9268-FEB9B550AAFF}" type="pres">
      <dgm:prSet presAssocID="{7FD725AD-1097-4B61-B8CE-54284B652750}" presName="rootText" presStyleLbl="node4" presStyleIdx="1" presStyleCnt="2">
        <dgm:presLayoutVars>
          <dgm:chPref val="3"/>
        </dgm:presLayoutVars>
      </dgm:prSet>
      <dgm:spPr/>
      <dgm:t>
        <a:bodyPr/>
        <a:lstStyle/>
        <a:p>
          <a:endParaRPr lang="fr-FR"/>
        </a:p>
      </dgm:t>
    </dgm:pt>
    <dgm:pt modelId="{3F9F8483-4BA3-4B77-AF07-5ED904571539}" type="pres">
      <dgm:prSet presAssocID="{7FD725AD-1097-4B61-B8CE-54284B652750}" presName="rootConnector" presStyleLbl="node4" presStyleIdx="1" presStyleCnt="2"/>
      <dgm:spPr/>
      <dgm:t>
        <a:bodyPr/>
        <a:lstStyle/>
        <a:p>
          <a:endParaRPr lang="fr-FR"/>
        </a:p>
      </dgm:t>
    </dgm:pt>
    <dgm:pt modelId="{69B17593-D212-46B2-87A6-F0BC7A44A619}" type="pres">
      <dgm:prSet presAssocID="{7FD725AD-1097-4B61-B8CE-54284B652750}" presName="hierChild4" presStyleCnt="0"/>
      <dgm:spPr/>
      <dgm:t>
        <a:bodyPr/>
        <a:lstStyle/>
        <a:p>
          <a:endParaRPr lang="it-IT"/>
        </a:p>
      </dgm:t>
    </dgm:pt>
    <dgm:pt modelId="{F1D4C2C7-DF68-4D8C-A62D-C96060841DE0}" type="pres">
      <dgm:prSet presAssocID="{7FD725AD-1097-4B61-B8CE-54284B652750}" presName="hierChild5" presStyleCnt="0"/>
      <dgm:spPr/>
      <dgm:t>
        <a:bodyPr/>
        <a:lstStyle/>
        <a:p>
          <a:endParaRPr lang="it-IT"/>
        </a:p>
      </dgm:t>
    </dgm:pt>
    <dgm:pt modelId="{14C52AED-B20C-4EEB-AF63-68DADE4653C2}" type="pres">
      <dgm:prSet presAssocID="{D18CFAF0-2E70-40C6-997C-A5823442781E}" presName="hierChild5" presStyleCnt="0"/>
      <dgm:spPr/>
      <dgm:t>
        <a:bodyPr/>
        <a:lstStyle/>
        <a:p>
          <a:endParaRPr lang="it-IT"/>
        </a:p>
      </dgm:t>
    </dgm:pt>
    <dgm:pt modelId="{9580B61E-95EC-4666-B19B-C41957E71AB8}" type="pres">
      <dgm:prSet presAssocID="{C26C8B30-8AD5-43E7-A9C9-55F8FD56E340}" presName="hierChild7" presStyleCnt="0"/>
      <dgm:spPr/>
    </dgm:pt>
  </dgm:ptLst>
  <dgm:cxnLst>
    <dgm:cxn modelId="{40ED75AC-2C00-4E87-B66D-BB6FF770765F}" srcId="{0252655C-5A2A-41BF-8B1E-93B0E9E515CB}" destId="{7F11E261-9908-4A69-8269-54AAA0C0D6C4}" srcOrd="0" destOrd="0" parTransId="{BB426C64-D784-41F9-BFB4-960C3076A63A}" sibTransId="{53D2124B-CEE5-4F6E-8DAA-8DCE9A0AC328}"/>
    <dgm:cxn modelId="{EA4272D5-71EF-4D16-8FB0-E0CBF3436DBC}" type="presOf" srcId="{7F11E261-9908-4A69-8269-54AAA0C0D6C4}" destId="{7A84832C-B61F-41B5-99D5-FCAE77990633}" srcOrd="1" destOrd="0" presId="urn:microsoft.com/office/officeart/2005/8/layout/orgChart1"/>
    <dgm:cxn modelId="{72D746F1-1000-44D3-904B-7573E7C4B265}" srcId="{7C6E8970-4A69-423F-AA0A-3D3698A774E1}" destId="{70013AB0-E368-48FD-AAC1-8E758130576F}" srcOrd="0" destOrd="0" parTransId="{1D534F40-E785-4907-9D54-47DE6D775A3C}" sibTransId="{75C6261E-D1C2-46C8-9D8C-E72A5B338A5D}"/>
    <dgm:cxn modelId="{D711487E-EA87-4BE4-9B8D-0534BE16100C}" type="presOf" srcId="{BF5824F6-A3D4-470C-89DF-B899BFCD4440}" destId="{56DEAF80-A3A5-42B0-A736-78DA4E9A7F82}" srcOrd="0" destOrd="0" presId="urn:microsoft.com/office/officeart/2005/8/layout/orgChart1"/>
    <dgm:cxn modelId="{927FBF31-D25D-40E7-BE4E-142B8F6CABD3}" type="presOf" srcId="{D18CFAF0-2E70-40C6-997C-A5823442781E}" destId="{F27308AD-D0DB-441A-B25A-6AF4F7291521}" srcOrd="1" destOrd="0" presId="urn:microsoft.com/office/officeart/2005/8/layout/orgChart1"/>
    <dgm:cxn modelId="{B3F9B968-D27D-45B4-9C91-5A4970275164}" type="presOf" srcId="{CF588AAD-627E-458A-9064-8ACE1EE08D79}" destId="{B0E8208B-C1A3-46E8-A3A5-8E9B4F3656BF}" srcOrd="0" destOrd="0" presId="urn:microsoft.com/office/officeart/2005/8/layout/orgChart1"/>
    <dgm:cxn modelId="{5BF44F80-0180-41B3-9EF5-B8F8A561BC93}" srcId="{7F11E261-9908-4A69-8269-54AAA0C0D6C4}" destId="{3D6FA0CC-1279-4744-8773-19FB039E90C4}" srcOrd="0" destOrd="0" parTransId="{FF1047B7-98A6-47C6-804C-677736039D30}" sibTransId="{E33214BB-78D6-4161-B65E-A01A3BA09AE1}"/>
    <dgm:cxn modelId="{6BB8D797-C948-4B77-AB51-036D6990559D}" type="presOf" srcId="{D18CFAF0-2E70-40C6-997C-A5823442781E}" destId="{CEE570EE-ADA4-42D4-8210-6FAF072B4C93}" srcOrd="0" destOrd="0" presId="urn:microsoft.com/office/officeart/2005/8/layout/orgChart1"/>
    <dgm:cxn modelId="{283ECF95-6EAE-4360-B622-A6261AD988A4}" type="presOf" srcId="{C26C8B30-8AD5-43E7-A9C9-55F8FD56E340}" destId="{72F5C3B8-108E-4A0B-99A7-CBFCB6D209C8}" srcOrd="1" destOrd="0" presId="urn:microsoft.com/office/officeart/2005/8/layout/orgChart1"/>
    <dgm:cxn modelId="{2C8AFD58-0AF4-41E4-95B1-10EA2E494282}" srcId="{3D6FA0CC-1279-4744-8773-19FB039E90C4}" destId="{CF588AAD-627E-458A-9064-8ACE1EE08D79}" srcOrd="0" destOrd="0" parTransId="{48D88883-D3DC-4A31-B9FD-B9F7542893D8}" sibTransId="{FA780C59-F126-426B-AA25-40C8B23F41A9}"/>
    <dgm:cxn modelId="{3B9B68C9-1AB8-407B-8617-680869085993}" type="presOf" srcId="{3D6FA0CC-1279-4744-8773-19FB039E90C4}" destId="{40BF32FF-8CF9-4DAC-A552-85A1957A913F}" srcOrd="1" destOrd="0" presId="urn:microsoft.com/office/officeart/2005/8/layout/orgChart1"/>
    <dgm:cxn modelId="{DC9A84EF-D172-47DB-83E0-FC6C86AC575E}" type="presOf" srcId="{A6D9AB7D-58A0-4F5F-ABA1-70D4DEA5D12A}" destId="{CA75F94E-40D7-4268-8A5C-2E28449AFCC5}" srcOrd="0" destOrd="0" presId="urn:microsoft.com/office/officeart/2005/8/layout/orgChart1"/>
    <dgm:cxn modelId="{15C5C9DF-3AF4-46CC-A64F-AA5F79BFD1BC}" type="presOf" srcId="{0252655C-5A2A-41BF-8B1E-93B0E9E515CB}" destId="{D8C10662-0C54-47C2-A3BE-364BC11C3C7C}" srcOrd="0" destOrd="0" presId="urn:microsoft.com/office/officeart/2005/8/layout/orgChart1"/>
    <dgm:cxn modelId="{FD87116F-1196-4F27-ABFD-E891DA238CD5}" type="presOf" srcId="{48D88883-D3DC-4A31-B9FD-B9F7542893D8}" destId="{63BA269B-3F07-440D-8A2D-430468D699BD}" srcOrd="0" destOrd="0" presId="urn:microsoft.com/office/officeart/2005/8/layout/orgChart1"/>
    <dgm:cxn modelId="{96433A99-0631-4FA9-8364-635C781C895C}" type="presOf" srcId="{C26C8B30-8AD5-43E7-A9C9-55F8FD56E340}" destId="{65D6AFDB-DF18-4841-93B4-496F345DD4AC}" srcOrd="0" destOrd="0" presId="urn:microsoft.com/office/officeart/2005/8/layout/orgChart1"/>
    <dgm:cxn modelId="{376BB2E2-36AF-46B7-9F33-906BA6C70FF2}" srcId="{7F11E261-9908-4A69-8269-54AAA0C0D6C4}" destId="{C26C8B30-8AD5-43E7-A9C9-55F8FD56E340}" srcOrd="1" destOrd="0" parTransId="{373D0368-2210-407A-AAE3-A4E51D9A02A1}" sibTransId="{3B4844FA-4862-4151-921A-918F90AA50A0}"/>
    <dgm:cxn modelId="{D0C3ECB3-0AC2-4666-9424-F53C4A4C1C13}" type="presOf" srcId="{1D534F40-E785-4907-9D54-47DE6D775A3C}" destId="{9455A068-EA22-4D43-BC70-3A1171091942}" srcOrd="0" destOrd="0" presId="urn:microsoft.com/office/officeart/2005/8/layout/orgChart1"/>
    <dgm:cxn modelId="{FA4994F1-F583-43CA-9B34-69675464518F}" type="presOf" srcId="{7C6E8970-4A69-423F-AA0A-3D3698A774E1}" destId="{D7F96F3A-D08D-4E3F-B895-41D142A98935}" srcOrd="0" destOrd="0" presId="urn:microsoft.com/office/officeart/2005/8/layout/orgChart1"/>
    <dgm:cxn modelId="{F254F3CE-1FEC-4977-8702-5C281F4AE980}" type="presOf" srcId="{3D6FA0CC-1279-4744-8773-19FB039E90C4}" destId="{AA7647A0-2146-4533-84FD-E7C36C778572}" srcOrd="0" destOrd="0" presId="urn:microsoft.com/office/officeart/2005/8/layout/orgChart1"/>
    <dgm:cxn modelId="{B3248021-09BF-4036-AD6B-3AF823D3FBC5}" type="presOf" srcId="{01792B49-06EE-485E-AA53-61E397186C03}" destId="{2F978793-75E1-449C-BA6D-E9569E9ACB51}" srcOrd="0" destOrd="0" presId="urn:microsoft.com/office/officeart/2005/8/layout/orgChart1"/>
    <dgm:cxn modelId="{B0ADFDCF-F98C-43EF-ADD6-D829F8309EAA}" type="presOf" srcId="{373D0368-2210-407A-AAE3-A4E51D9A02A1}" destId="{FA30323A-BBF6-49CD-AE13-264650C564C3}" srcOrd="0" destOrd="0" presId="urn:microsoft.com/office/officeart/2005/8/layout/orgChart1"/>
    <dgm:cxn modelId="{6835A027-862D-4EA0-A1B4-72ECD09C74C2}" type="presOf" srcId="{70013AB0-E368-48FD-AAC1-8E758130576F}" destId="{52A551EE-0AD5-4B2A-B531-D705A86C5DCB}" srcOrd="0" destOrd="0" presId="urn:microsoft.com/office/officeart/2005/8/layout/orgChart1"/>
    <dgm:cxn modelId="{E0C23320-BA93-4FCD-939F-D9048B3C0812}" type="presOf" srcId="{7C6E8970-4A69-423F-AA0A-3D3698A774E1}" destId="{2A51F217-161D-4EF3-B102-569014966F4B}" srcOrd="1" destOrd="0" presId="urn:microsoft.com/office/officeart/2005/8/layout/orgChart1"/>
    <dgm:cxn modelId="{5FE64052-FD42-4A02-80A1-106C6E0E0B67}" type="presOf" srcId="{CF588AAD-627E-458A-9064-8ACE1EE08D79}" destId="{ECCC4149-2C33-4006-89DC-7C3564DA1201}" srcOrd="1" destOrd="0" presId="urn:microsoft.com/office/officeart/2005/8/layout/orgChart1"/>
    <dgm:cxn modelId="{9EA28B33-EDCB-431B-BE2F-1D26B44948E9}" srcId="{C26C8B30-8AD5-43E7-A9C9-55F8FD56E340}" destId="{7C6E8970-4A69-423F-AA0A-3D3698A774E1}" srcOrd="0" destOrd="0" parTransId="{A6D9AB7D-58A0-4F5F-ABA1-70D4DEA5D12A}" sibTransId="{785632D7-BA54-4CF5-A3BD-CA55502710E1}"/>
    <dgm:cxn modelId="{75495C72-D190-4E8B-84CD-1093BB74ACE1}" type="presOf" srcId="{7FD725AD-1097-4B61-B8CE-54284B652750}" destId="{39001255-72B7-4773-9268-FEB9B550AAFF}" srcOrd="0" destOrd="0" presId="urn:microsoft.com/office/officeart/2005/8/layout/orgChart1"/>
    <dgm:cxn modelId="{E8202E56-16FA-40C2-AA7A-BB585037E527}" srcId="{C26C8B30-8AD5-43E7-A9C9-55F8FD56E340}" destId="{D18CFAF0-2E70-40C6-997C-A5823442781E}" srcOrd="1" destOrd="0" parTransId="{01792B49-06EE-485E-AA53-61E397186C03}" sibTransId="{9F823458-4502-470E-9CD5-4AB735C78F17}"/>
    <dgm:cxn modelId="{8A3564DD-B291-4E90-847A-3A73D0E00B53}" srcId="{D18CFAF0-2E70-40C6-997C-A5823442781E}" destId="{7FD725AD-1097-4B61-B8CE-54284B652750}" srcOrd="0" destOrd="0" parTransId="{BF5824F6-A3D4-470C-89DF-B899BFCD4440}" sibTransId="{5D400BF6-C7B7-46CA-AB74-7C798A6A2C09}"/>
    <dgm:cxn modelId="{FFFF7C27-73E5-440C-A4A7-36230D3B886C}" type="presOf" srcId="{70013AB0-E368-48FD-AAC1-8E758130576F}" destId="{08E270C8-D337-4C39-B106-37CECCC14A99}" srcOrd="1" destOrd="0" presId="urn:microsoft.com/office/officeart/2005/8/layout/orgChart1"/>
    <dgm:cxn modelId="{AC4C49A2-3C39-46E7-8F54-8177F9671CCC}" type="presOf" srcId="{FF1047B7-98A6-47C6-804C-677736039D30}" destId="{50612BEB-0290-48E9-ABEF-8011E0AC92C6}" srcOrd="0" destOrd="0" presId="urn:microsoft.com/office/officeart/2005/8/layout/orgChart1"/>
    <dgm:cxn modelId="{045708CA-A50F-4048-9BDA-15857482D464}" type="presOf" srcId="{7FD725AD-1097-4B61-B8CE-54284B652750}" destId="{3F9F8483-4BA3-4B77-AF07-5ED904571539}" srcOrd="1" destOrd="0" presId="urn:microsoft.com/office/officeart/2005/8/layout/orgChart1"/>
    <dgm:cxn modelId="{D14EF13A-3923-4B52-B6ED-15B9E81B294E}" type="presOf" srcId="{7F11E261-9908-4A69-8269-54AAA0C0D6C4}" destId="{B338ADFE-3DC6-438D-BD02-7C23148FB095}" srcOrd="0" destOrd="0" presId="urn:microsoft.com/office/officeart/2005/8/layout/orgChart1"/>
    <dgm:cxn modelId="{48649259-94F4-467C-9DE1-8DE46AB0D189}" type="presParOf" srcId="{D8C10662-0C54-47C2-A3BE-364BC11C3C7C}" destId="{26681BCC-3A4E-404F-A570-05AC21109F90}" srcOrd="0" destOrd="0" presId="urn:microsoft.com/office/officeart/2005/8/layout/orgChart1"/>
    <dgm:cxn modelId="{C5148F1C-5A54-4599-B4D5-F0636266E745}" type="presParOf" srcId="{26681BCC-3A4E-404F-A570-05AC21109F90}" destId="{AA8C312B-CBAA-4130-A8E7-349CDA72998B}" srcOrd="0" destOrd="0" presId="urn:microsoft.com/office/officeart/2005/8/layout/orgChart1"/>
    <dgm:cxn modelId="{9E65B4F1-E2A1-4049-A4C5-383EA3589B85}" type="presParOf" srcId="{AA8C312B-CBAA-4130-A8E7-349CDA72998B}" destId="{B338ADFE-3DC6-438D-BD02-7C23148FB095}" srcOrd="0" destOrd="0" presId="urn:microsoft.com/office/officeart/2005/8/layout/orgChart1"/>
    <dgm:cxn modelId="{9EFEF5D1-CE05-4B4B-BFBC-C161F29E7DC7}" type="presParOf" srcId="{AA8C312B-CBAA-4130-A8E7-349CDA72998B}" destId="{7A84832C-B61F-41B5-99D5-FCAE77990633}" srcOrd="1" destOrd="0" presId="urn:microsoft.com/office/officeart/2005/8/layout/orgChart1"/>
    <dgm:cxn modelId="{D46115A7-C8CA-4619-AFEE-D67C66893C39}" type="presParOf" srcId="{26681BCC-3A4E-404F-A570-05AC21109F90}" destId="{9ADD2FF4-018F-4D44-9C95-518A595CFADE}" srcOrd="1" destOrd="0" presId="urn:microsoft.com/office/officeart/2005/8/layout/orgChart1"/>
    <dgm:cxn modelId="{09F8B7A6-F56B-42E1-B384-4B16EB557124}" type="presParOf" srcId="{26681BCC-3A4E-404F-A570-05AC21109F90}" destId="{90C877DB-5940-45E4-AF24-C3EDEDE87C2F}" srcOrd="2" destOrd="0" presId="urn:microsoft.com/office/officeart/2005/8/layout/orgChart1"/>
    <dgm:cxn modelId="{29A54646-377E-46DF-A4AF-7408C4C67B81}" type="presParOf" srcId="{90C877DB-5940-45E4-AF24-C3EDEDE87C2F}" destId="{50612BEB-0290-48E9-ABEF-8011E0AC92C6}" srcOrd="0" destOrd="0" presId="urn:microsoft.com/office/officeart/2005/8/layout/orgChart1"/>
    <dgm:cxn modelId="{C08AB8D8-5268-4C16-BB3B-20794D8B875F}" type="presParOf" srcId="{90C877DB-5940-45E4-AF24-C3EDEDE87C2F}" destId="{FEBE90B1-78DA-494B-B16E-A8642F846803}" srcOrd="1" destOrd="0" presId="urn:microsoft.com/office/officeart/2005/8/layout/orgChart1"/>
    <dgm:cxn modelId="{0AE639E3-A381-4765-81CC-89E6C70C8118}" type="presParOf" srcId="{FEBE90B1-78DA-494B-B16E-A8642F846803}" destId="{670268B7-C2B4-418A-A0FD-B3F1BD4DE993}" srcOrd="0" destOrd="0" presId="urn:microsoft.com/office/officeart/2005/8/layout/orgChart1"/>
    <dgm:cxn modelId="{6E0A2BAE-1FE7-4B86-AE91-1A644D49FD99}" type="presParOf" srcId="{670268B7-C2B4-418A-A0FD-B3F1BD4DE993}" destId="{AA7647A0-2146-4533-84FD-E7C36C778572}" srcOrd="0" destOrd="0" presId="urn:microsoft.com/office/officeart/2005/8/layout/orgChart1"/>
    <dgm:cxn modelId="{FF9BECA4-222B-4167-BE2D-DC8A35F2BE12}" type="presParOf" srcId="{670268B7-C2B4-418A-A0FD-B3F1BD4DE993}" destId="{40BF32FF-8CF9-4DAC-A552-85A1957A913F}" srcOrd="1" destOrd="0" presId="urn:microsoft.com/office/officeart/2005/8/layout/orgChart1"/>
    <dgm:cxn modelId="{C0B557FB-A64F-45F2-AFDC-8C1F49F07695}" type="presParOf" srcId="{FEBE90B1-78DA-494B-B16E-A8642F846803}" destId="{61058975-B9FC-47B5-A437-FA02097C3E66}" srcOrd="1" destOrd="0" presId="urn:microsoft.com/office/officeart/2005/8/layout/orgChart1"/>
    <dgm:cxn modelId="{83A66D9F-C4AA-4378-94A7-00EA1762063E}" type="presParOf" srcId="{61058975-B9FC-47B5-A437-FA02097C3E66}" destId="{63BA269B-3F07-440D-8A2D-430468D699BD}" srcOrd="0" destOrd="0" presId="urn:microsoft.com/office/officeart/2005/8/layout/orgChart1"/>
    <dgm:cxn modelId="{3E4D04A5-D757-46E7-8882-1DACAA568650}" type="presParOf" srcId="{61058975-B9FC-47B5-A437-FA02097C3E66}" destId="{902BB3AE-144B-466B-92EB-6EBCCF570EFB}" srcOrd="1" destOrd="0" presId="urn:microsoft.com/office/officeart/2005/8/layout/orgChart1"/>
    <dgm:cxn modelId="{02DFC77E-B083-4D30-867C-AC005AFFD9B1}" type="presParOf" srcId="{902BB3AE-144B-466B-92EB-6EBCCF570EFB}" destId="{21B9319A-6553-4D8C-BCC9-58189EC0859B}" srcOrd="0" destOrd="0" presId="urn:microsoft.com/office/officeart/2005/8/layout/orgChart1"/>
    <dgm:cxn modelId="{1BA93BB0-1BA4-4775-A736-98CA83CB8529}" type="presParOf" srcId="{21B9319A-6553-4D8C-BCC9-58189EC0859B}" destId="{B0E8208B-C1A3-46E8-A3A5-8E9B4F3656BF}" srcOrd="0" destOrd="0" presId="urn:microsoft.com/office/officeart/2005/8/layout/orgChart1"/>
    <dgm:cxn modelId="{21F9093D-65B7-451A-8626-7EA1EFB304AE}" type="presParOf" srcId="{21B9319A-6553-4D8C-BCC9-58189EC0859B}" destId="{ECCC4149-2C33-4006-89DC-7C3564DA1201}" srcOrd="1" destOrd="0" presId="urn:microsoft.com/office/officeart/2005/8/layout/orgChart1"/>
    <dgm:cxn modelId="{FD9A31AB-B8FB-4AC9-BDAE-CF712EF6CE49}" type="presParOf" srcId="{902BB3AE-144B-466B-92EB-6EBCCF570EFB}" destId="{439758B2-4A54-4E0D-945C-F481438E41C2}" srcOrd="1" destOrd="0" presId="urn:microsoft.com/office/officeart/2005/8/layout/orgChart1"/>
    <dgm:cxn modelId="{A5619D71-DEFA-4674-BD6F-33D04214BA61}" type="presParOf" srcId="{902BB3AE-144B-466B-92EB-6EBCCF570EFB}" destId="{DB9171BF-9A22-4BC8-8744-4C125CD729FF}" srcOrd="2" destOrd="0" presId="urn:microsoft.com/office/officeart/2005/8/layout/orgChart1"/>
    <dgm:cxn modelId="{D610ACF1-E42E-423F-855A-EF9676FA937F}" type="presParOf" srcId="{FEBE90B1-78DA-494B-B16E-A8642F846803}" destId="{C724F0CB-1688-431C-B9B2-7554BF5D3EC4}" srcOrd="2" destOrd="0" presId="urn:microsoft.com/office/officeart/2005/8/layout/orgChart1"/>
    <dgm:cxn modelId="{0E026EDE-156C-4D5A-BC95-79C556CE4B99}" type="presParOf" srcId="{90C877DB-5940-45E4-AF24-C3EDEDE87C2F}" destId="{FA30323A-BBF6-49CD-AE13-264650C564C3}" srcOrd="2" destOrd="0" presId="urn:microsoft.com/office/officeart/2005/8/layout/orgChart1"/>
    <dgm:cxn modelId="{BE160719-0029-48EB-9B43-2908777C43B9}" type="presParOf" srcId="{90C877DB-5940-45E4-AF24-C3EDEDE87C2F}" destId="{99AD8AE3-50A2-4E26-B7F8-DCB39A39B400}" srcOrd="3" destOrd="0" presId="urn:microsoft.com/office/officeart/2005/8/layout/orgChart1"/>
    <dgm:cxn modelId="{CEEA9049-E50C-44DF-8CE7-FBDBD7230A6B}" type="presParOf" srcId="{99AD8AE3-50A2-4E26-B7F8-DCB39A39B400}" destId="{7893D692-25BE-409D-8119-B00E537DFE35}" srcOrd="0" destOrd="0" presId="urn:microsoft.com/office/officeart/2005/8/layout/orgChart1"/>
    <dgm:cxn modelId="{799E55EC-52A6-44CF-8E1E-6848A906CFEA}" type="presParOf" srcId="{7893D692-25BE-409D-8119-B00E537DFE35}" destId="{65D6AFDB-DF18-4841-93B4-496F345DD4AC}" srcOrd="0" destOrd="0" presId="urn:microsoft.com/office/officeart/2005/8/layout/orgChart1"/>
    <dgm:cxn modelId="{3A7C2DCA-D27E-477E-8BF6-FEF205509EA2}" type="presParOf" srcId="{7893D692-25BE-409D-8119-B00E537DFE35}" destId="{72F5C3B8-108E-4A0B-99A7-CBFCB6D209C8}" srcOrd="1" destOrd="0" presId="urn:microsoft.com/office/officeart/2005/8/layout/orgChart1"/>
    <dgm:cxn modelId="{35DD6B15-8FBF-4736-8DB4-EA24EC1F25F3}" type="presParOf" srcId="{99AD8AE3-50A2-4E26-B7F8-DCB39A39B400}" destId="{16E01B87-12B4-4056-B0B2-6F8C3F6189B1}" srcOrd="1" destOrd="0" presId="urn:microsoft.com/office/officeart/2005/8/layout/orgChart1"/>
    <dgm:cxn modelId="{C36B3798-1083-440A-A4B7-5EF05C344A92}" type="presParOf" srcId="{16E01B87-12B4-4056-B0B2-6F8C3F6189B1}" destId="{CA75F94E-40D7-4268-8A5C-2E28449AFCC5}" srcOrd="0" destOrd="0" presId="urn:microsoft.com/office/officeart/2005/8/layout/orgChart1"/>
    <dgm:cxn modelId="{2DA66760-F84D-40C6-99FE-047E91DFD78A}" type="presParOf" srcId="{16E01B87-12B4-4056-B0B2-6F8C3F6189B1}" destId="{4275BA30-194D-4BA9-9283-00841E37D3CF}" srcOrd="1" destOrd="0" presId="urn:microsoft.com/office/officeart/2005/8/layout/orgChart1"/>
    <dgm:cxn modelId="{0C177A6F-E7CD-4E17-8550-5441942A3566}" type="presParOf" srcId="{4275BA30-194D-4BA9-9283-00841E37D3CF}" destId="{97AD1C8E-1850-4C15-97D4-107B11EA29C1}" srcOrd="0" destOrd="0" presId="urn:microsoft.com/office/officeart/2005/8/layout/orgChart1"/>
    <dgm:cxn modelId="{87AB4AC9-7389-45A1-AD15-059123F2283A}" type="presParOf" srcId="{97AD1C8E-1850-4C15-97D4-107B11EA29C1}" destId="{D7F96F3A-D08D-4E3F-B895-41D142A98935}" srcOrd="0" destOrd="0" presId="urn:microsoft.com/office/officeart/2005/8/layout/orgChart1"/>
    <dgm:cxn modelId="{7BE338BC-FAD8-4043-AA77-D928DB2FA583}" type="presParOf" srcId="{97AD1C8E-1850-4C15-97D4-107B11EA29C1}" destId="{2A51F217-161D-4EF3-B102-569014966F4B}" srcOrd="1" destOrd="0" presId="urn:microsoft.com/office/officeart/2005/8/layout/orgChart1"/>
    <dgm:cxn modelId="{6228ED26-2A7E-47EE-9E41-EE7484563AA7}" type="presParOf" srcId="{4275BA30-194D-4BA9-9283-00841E37D3CF}" destId="{FAED359B-AFA3-48A0-879F-6E2CF4C2E350}" srcOrd="1" destOrd="0" presId="urn:microsoft.com/office/officeart/2005/8/layout/orgChart1"/>
    <dgm:cxn modelId="{536A2CA0-EBE4-4F39-AAE5-D9990867E62F}" type="presParOf" srcId="{FAED359B-AFA3-48A0-879F-6E2CF4C2E350}" destId="{9455A068-EA22-4D43-BC70-3A1171091942}" srcOrd="0" destOrd="0" presId="urn:microsoft.com/office/officeart/2005/8/layout/orgChart1"/>
    <dgm:cxn modelId="{16328E72-64A9-4B09-827F-DD51EFEB1D01}" type="presParOf" srcId="{FAED359B-AFA3-48A0-879F-6E2CF4C2E350}" destId="{F36C5FD0-A74B-4240-B1C0-A4F6E07F6F46}" srcOrd="1" destOrd="0" presId="urn:microsoft.com/office/officeart/2005/8/layout/orgChart1"/>
    <dgm:cxn modelId="{A9C14150-A8C0-4EEC-B3A3-CF1BDCAB5A3D}" type="presParOf" srcId="{F36C5FD0-A74B-4240-B1C0-A4F6E07F6F46}" destId="{B37A5C5D-FE53-4A00-A270-FA104BF2AFC0}" srcOrd="0" destOrd="0" presId="urn:microsoft.com/office/officeart/2005/8/layout/orgChart1"/>
    <dgm:cxn modelId="{869E9957-FD2C-437E-A7A3-A5D66C94F1C2}" type="presParOf" srcId="{B37A5C5D-FE53-4A00-A270-FA104BF2AFC0}" destId="{52A551EE-0AD5-4B2A-B531-D705A86C5DCB}" srcOrd="0" destOrd="0" presId="urn:microsoft.com/office/officeart/2005/8/layout/orgChart1"/>
    <dgm:cxn modelId="{73AFDFF6-5BA0-4786-9AEC-000BA5A82ACF}" type="presParOf" srcId="{B37A5C5D-FE53-4A00-A270-FA104BF2AFC0}" destId="{08E270C8-D337-4C39-B106-37CECCC14A99}" srcOrd="1" destOrd="0" presId="urn:microsoft.com/office/officeart/2005/8/layout/orgChart1"/>
    <dgm:cxn modelId="{E9B9EC4E-2FFB-4303-B6A5-0932F4810257}" type="presParOf" srcId="{F36C5FD0-A74B-4240-B1C0-A4F6E07F6F46}" destId="{F497748A-E7DC-40FE-B5C1-DE4F235B7011}" srcOrd="1" destOrd="0" presId="urn:microsoft.com/office/officeart/2005/8/layout/orgChart1"/>
    <dgm:cxn modelId="{C6C62F6B-4C67-45D1-82CA-7F8C5701068C}" type="presParOf" srcId="{F36C5FD0-A74B-4240-B1C0-A4F6E07F6F46}" destId="{568C8E63-36EB-4DC3-B1A5-6CDC4047D76A}" srcOrd="2" destOrd="0" presId="urn:microsoft.com/office/officeart/2005/8/layout/orgChart1"/>
    <dgm:cxn modelId="{80462F95-47A8-4FD5-B332-3377940D926F}" type="presParOf" srcId="{4275BA30-194D-4BA9-9283-00841E37D3CF}" destId="{1BF37569-EE06-4109-B474-C07A42DFFC31}" srcOrd="2" destOrd="0" presId="urn:microsoft.com/office/officeart/2005/8/layout/orgChart1"/>
    <dgm:cxn modelId="{C1EF4146-228C-4644-AD00-211F528A77EE}" type="presParOf" srcId="{16E01B87-12B4-4056-B0B2-6F8C3F6189B1}" destId="{2F978793-75E1-449C-BA6D-E9569E9ACB51}" srcOrd="2" destOrd="0" presId="urn:microsoft.com/office/officeart/2005/8/layout/orgChart1"/>
    <dgm:cxn modelId="{6D7C3B23-49AD-48C9-A01B-75E1037D8F5E}" type="presParOf" srcId="{16E01B87-12B4-4056-B0B2-6F8C3F6189B1}" destId="{C3A7803F-AE82-4975-8ACA-328C08C66FB8}" srcOrd="3" destOrd="0" presId="urn:microsoft.com/office/officeart/2005/8/layout/orgChart1"/>
    <dgm:cxn modelId="{948E686C-FE80-4513-AC64-D18A1DAF2FBC}" type="presParOf" srcId="{C3A7803F-AE82-4975-8ACA-328C08C66FB8}" destId="{CDC7FD86-7B21-4BD8-93F2-6AD75B4B3134}" srcOrd="0" destOrd="0" presId="urn:microsoft.com/office/officeart/2005/8/layout/orgChart1"/>
    <dgm:cxn modelId="{EB92959E-453F-4B84-918E-4CBB0177405D}" type="presParOf" srcId="{CDC7FD86-7B21-4BD8-93F2-6AD75B4B3134}" destId="{CEE570EE-ADA4-42D4-8210-6FAF072B4C93}" srcOrd="0" destOrd="0" presId="urn:microsoft.com/office/officeart/2005/8/layout/orgChart1"/>
    <dgm:cxn modelId="{30568886-B6B5-4E33-A68F-45154A63B0AE}" type="presParOf" srcId="{CDC7FD86-7B21-4BD8-93F2-6AD75B4B3134}" destId="{F27308AD-D0DB-441A-B25A-6AF4F7291521}" srcOrd="1" destOrd="0" presId="urn:microsoft.com/office/officeart/2005/8/layout/orgChart1"/>
    <dgm:cxn modelId="{7C125FDD-8D6E-4D18-A29B-F50C09B1D939}" type="presParOf" srcId="{C3A7803F-AE82-4975-8ACA-328C08C66FB8}" destId="{7579EBFD-09F3-4D16-847C-452D93A75738}" srcOrd="1" destOrd="0" presId="urn:microsoft.com/office/officeart/2005/8/layout/orgChart1"/>
    <dgm:cxn modelId="{D0AF0307-7DAE-43A4-BFCC-6DA7388C2125}" type="presParOf" srcId="{7579EBFD-09F3-4D16-847C-452D93A75738}" destId="{56DEAF80-A3A5-42B0-A736-78DA4E9A7F82}" srcOrd="0" destOrd="0" presId="urn:microsoft.com/office/officeart/2005/8/layout/orgChart1"/>
    <dgm:cxn modelId="{264163CF-8662-49C9-8C11-A92AC12782DC}" type="presParOf" srcId="{7579EBFD-09F3-4D16-847C-452D93A75738}" destId="{190136E7-2B7E-4599-80D6-78B944C1AE5B}" srcOrd="1" destOrd="0" presId="urn:microsoft.com/office/officeart/2005/8/layout/orgChart1"/>
    <dgm:cxn modelId="{5C436306-7185-4FCE-AF1D-439C5D6303B3}" type="presParOf" srcId="{190136E7-2B7E-4599-80D6-78B944C1AE5B}" destId="{3449F47A-5D7A-4CE4-B67F-F8E4344BD064}" srcOrd="0" destOrd="0" presId="urn:microsoft.com/office/officeart/2005/8/layout/orgChart1"/>
    <dgm:cxn modelId="{42D68E48-23B0-4463-BF75-A1164745DF3A}" type="presParOf" srcId="{3449F47A-5D7A-4CE4-B67F-F8E4344BD064}" destId="{39001255-72B7-4773-9268-FEB9B550AAFF}" srcOrd="0" destOrd="0" presId="urn:microsoft.com/office/officeart/2005/8/layout/orgChart1"/>
    <dgm:cxn modelId="{37FE426C-3AB7-40C0-B549-BDF6CA0C95CA}" type="presParOf" srcId="{3449F47A-5D7A-4CE4-B67F-F8E4344BD064}" destId="{3F9F8483-4BA3-4B77-AF07-5ED904571539}" srcOrd="1" destOrd="0" presId="urn:microsoft.com/office/officeart/2005/8/layout/orgChart1"/>
    <dgm:cxn modelId="{1A10CDA8-6D52-42D2-A173-6EA1546BC651}" type="presParOf" srcId="{190136E7-2B7E-4599-80D6-78B944C1AE5B}" destId="{69B17593-D212-46B2-87A6-F0BC7A44A619}" srcOrd="1" destOrd="0" presId="urn:microsoft.com/office/officeart/2005/8/layout/orgChart1"/>
    <dgm:cxn modelId="{5A8705A9-9374-405B-B826-67E72D72E6E5}" type="presParOf" srcId="{190136E7-2B7E-4599-80D6-78B944C1AE5B}" destId="{F1D4C2C7-DF68-4D8C-A62D-C96060841DE0}" srcOrd="2" destOrd="0" presId="urn:microsoft.com/office/officeart/2005/8/layout/orgChart1"/>
    <dgm:cxn modelId="{D9C6691C-ED06-4905-AD44-61E87C54C7B8}" type="presParOf" srcId="{C3A7803F-AE82-4975-8ACA-328C08C66FB8}" destId="{14C52AED-B20C-4EEB-AF63-68DADE4653C2}" srcOrd="2" destOrd="0" presId="urn:microsoft.com/office/officeart/2005/8/layout/orgChart1"/>
    <dgm:cxn modelId="{6C942B89-C7EE-47F8-8745-59712B0EFFF2}" type="presParOf" srcId="{99AD8AE3-50A2-4E26-B7F8-DCB39A39B400}" destId="{9580B61E-95EC-4666-B19B-C41957E71AB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DEAF80-A3A5-42B0-A736-78DA4E9A7F82}">
      <dsp:nvSpPr>
        <dsp:cNvPr id="0" name=""/>
        <dsp:cNvSpPr/>
      </dsp:nvSpPr>
      <dsp:spPr>
        <a:xfrm>
          <a:off x="6039310" y="3780029"/>
          <a:ext cx="285554" cy="875700"/>
        </a:xfrm>
        <a:custGeom>
          <a:avLst/>
          <a:gdLst/>
          <a:ahLst/>
          <a:cxnLst/>
          <a:rect l="0" t="0" r="0" b="0"/>
          <a:pathLst>
            <a:path>
              <a:moveTo>
                <a:pt x="0" y="0"/>
              </a:moveTo>
              <a:lnTo>
                <a:pt x="0" y="875700"/>
              </a:lnTo>
              <a:lnTo>
                <a:pt x="285554" y="875700"/>
              </a:lnTo>
            </a:path>
          </a:pathLst>
        </a:custGeom>
        <a:noFill/>
        <a:ln w="25400" cap="flat" cmpd="sng" algn="ctr">
          <a:solidFill>
            <a:schemeClr val="accent4">
              <a:tint val="5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F978793-75E1-449C-BA6D-E9569E9ACB51}">
      <dsp:nvSpPr>
        <dsp:cNvPr id="0" name=""/>
        <dsp:cNvSpPr/>
      </dsp:nvSpPr>
      <dsp:spPr>
        <a:xfrm>
          <a:off x="5682405" y="2172699"/>
          <a:ext cx="1118384" cy="655481"/>
        </a:xfrm>
        <a:custGeom>
          <a:avLst/>
          <a:gdLst/>
          <a:ahLst/>
          <a:cxnLst/>
          <a:rect l="0" t="0" r="0" b="0"/>
          <a:pathLst>
            <a:path>
              <a:moveTo>
                <a:pt x="0" y="0"/>
              </a:moveTo>
              <a:lnTo>
                <a:pt x="0" y="455592"/>
              </a:lnTo>
              <a:lnTo>
                <a:pt x="1118384" y="455592"/>
              </a:lnTo>
              <a:lnTo>
                <a:pt x="1118384" y="655481"/>
              </a:lnTo>
            </a:path>
          </a:pathLst>
        </a:custGeom>
        <a:noFill/>
        <a:ln w="25400" cap="flat" cmpd="sng" algn="ctr">
          <a:solidFill>
            <a:schemeClr val="accent4">
              <a:tint val="7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55A068-EA22-4D43-BC70-3A1171091942}">
      <dsp:nvSpPr>
        <dsp:cNvPr id="0" name=""/>
        <dsp:cNvSpPr/>
      </dsp:nvSpPr>
      <dsp:spPr>
        <a:xfrm>
          <a:off x="3735836" y="3780029"/>
          <a:ext cx="285554" cy="875700"/>
        </a:xfrm>
        <a:custGeom>
          <a:avLst/>
          <a:gdLst/>
          <a:ahLst/>
          <a:cxnLst/>
          <a:rect l="0" t="0" r="0" b="0"/>
          <a:pathLst>
            <a:path>
              <a:moveTo>
                <a:pt x="0" y="0"/>
              </a:moveTo>
              <a:lnTo>
                <a:pt x="0" y="875700"/>
              </a:lnTo>
              <a:lnTo>
                <a:pt x="285554" y="875700"/>
              </a:lnTo>
            </a:path>
          </a:pathLst>
        </a:custGeom>
        <a:noFill/>
        <a:ln w="25400" cap="flat" cmpd="sng" algn="ctr">
          <a:solidFill>
            <a:schemeClr val="accent4">
              <a:tint val="5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A75F94E-40D7-4268-8A5C-2E28449AFCC5}">
      <dsp:nvSpPr>
        <dsp:cNvPr id="0" name=""/>
        <dsp:cNvSpPr/>
      </dsp:nvSpPr>
      <dsp:spPr>
        <a:xfrm>
          <a:off x="4497315" y="2172699"/>
          <a:ext cx="1185089" cy="655481"/>
        </a:xfrm>
        <a:custGeom>
          <a:avLst/>
          <a:gdLst/>
          <a:ahLst/>
          <a:cxnLst/>
          <a:rect l="0" t="0" r="0" b="0"/>
          <a:pathLst>
            <a:path>
              <a:moveTo>
                <a:pt x="1185089" y="0"/>
              </a:moveTo>
              <a:lnTo>
                <a:pt x="1185089" y="455592"/>
              </a:lnTo>
              <a:lnTo>
                <a:pt x="0" y="455592"/>
              </a:lnTo>
              <a:lnTo>
                <a:pt x="0" y="655481"/>
              </a:lnTo>
            </a:path>
          </a:pathLst>
        </a:custGeom>
        <a:noFill/>
        <a:ln w="25400" cap="flat" cmpd="sng" algn="ctr">
          <a:solidFill>
            <a:schemeClr val="accent4">
              <a:tint val="7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A30323A-BBF6-49CD-AE13-264650C564C3}">
      <dsp:nvSpPr>
        <dsp:cNvPr id="0" name=""/>
        <dsp:cNvSpPr/>
      </dsp:nvSpPr>
      <dsp:spPr>
        <a:xfrm>
          <a:off x="2955491" y="1027958"/>
          <a:ext cx="1775064" cy="668816"/>
        </a:xfrm>
        <a:custGeom>
          <a:avLst/>
          <a:gdLst/>
          <a:ahLst/>
          <a:cxnLst/>
          <a:rect l="0" t="0" r="0" b="0"/>
          <a:pathLst>
            <a:path>
              <a:moveTo>
                <a:pt x="0" y="0"/>
              </a:moveTo>
              <a:lnTo>
                <a:pt x="0" y="668816"/>
              </a:lnTo>
              <a:lnTo>
                <a:pt x="1775064" y="668816"/>
              </a:lnTo>
            </a:path>
          </a:pathLst>
        </a:custGeom>
        <a:noFill/>
        <a:ln w="25400" cap="flat" cmpd="sng" algn="ctr">
          <a:solidFill>
            <a:schemeClr val="accent4">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3BA269B-3F07-440D-8A2D-430468D699BD}">
      <dsp:nvSpPr>
        <dsp:cNvPr id="0" name=""/>
        <dsp:cNvSpPr/>
      </dsp:nvSpPr>
      <dsp:spPr>
        <a:xfrm>
          <a:off x="954580" y="3756071"/>
          <a:ext cx="345340" cy="931436"/>
        </a:xfrm>
        <a:custGeom>
          <a:avLst/>
          <a:gdLst/>
          <a:ahLst/>
          <a:cxnLst/>
          <a:rect l="0" t="0" r="0" b="0"/>
          <a:pathLst>
            <a:path>
              <a:moveTo>
                <a:pt x="0" y="0"/>
              </a:moveTo>
              <a:lnTo>
                <a:pt x="0" y="931436"/>
              </a:lnTo>
              <a:lnTo>
                <a:pt x="345340" y="931436"/>
              </a:lnTo>
            </a:path>
          </a:pathLst>
        </a:custGeom>
        <a:noFill/>
        <a:ln w="25400" cap="flat" cmpd="sng" algn="ctr">
          <a:solidFill>
            <a:schemeClr val="accent4">
              <a:tint val="7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0612BEB-0290-48E9-ABEF-8011E0AC92C6}">
      <dsp:nvSpPr>
        <dsp:cNvPr id="0" name=""/>
        <dsp:cNvSpPr/>
      </dsp:nvSpPr>
      <dsp:spPr>
        <a:xfrm>
          <a:off x="1909161" y="1027958"/>
          <a:ext cx="1046330" cy="2252188"/>
        </a:xfrm>
        <a:custGeom>
          <a:avLst/>
          <a:gdLst/>
          <a:ahLst/>
          <a:cxnLst/>
          <a:rect l="0" t="0" r="0" b="0"/>
          <a:pathLst>
            <a:path>
              <a:moveTo>
                <a:pt x="1046330" y="0"/>
              </a:moveTo>
              <a:lnTo>
                <a:pt x="1046330" y="2252188"/>
              </a:lnTo>
              <a:lnTo>
                <a:pt x="0" y="2252188"/>
              </a:lnTo>
            </a:path>
          </a:pathLst>
        </a:custGeom>
        <a:noFill/>
        <a:ln w="25400" cap="flat" cmpd="sng" algn="ctr">
          <a:solidFill>
            <a:schemeClr val="accent4">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338ADFE-3DC6-438D-BD02-7C23148FB095}">
      <dsp:nvSpPr>
        <dsp:cNvPr id="0" name=""/>
        <dsp:cNvSpPr/>
      </dsp:nvSpPr>
      <dsp:spPr>
        <a:xfrm>
          <a:off x="2003642" y="76109"/>
          <a:ext cx="1903697" cy="951848"/>
        </a:xfrm>
        <a:prstGeom prst="rect">
          <a:avLst/>
        </a:prstGeom>
        <a:solidFill>
          <a:schemeClr val="accent4">
            <a:alpha val="80000"/>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fr-FR" sz="2600" b="1" kern="1200" dirty="0" smtClean="0">
              <a:solidFill>
                <a:schemeClr val="tx1"/>
              </a:solidFill>
              <a:latin typeface="Century Gothic" panose="020B0502020202020204" pitchFamily="34" charset="0"/>
            </a:rPr>
            <a:t>General Manager</a:t>
          </a:r>
          <a:endParaRPr lang="fr-FR" sz="2600" b="1" kern="1200" dirty="0">
            <a:solidFill>
              <a:schemeClr val="tx1"/>
            </a:solidFill>
            <a:latin typeface="Century Gothic" panose="020B0502020202020204" pitchFamily="34" charset="0"/>
          </a:endParaRPr>
        </a:p>
      </dsp:txBody>
      <dsp:txXfrm>
        <a:off x="2003642" y="76109"/>
        <a:ext cx="1903697" cy="951848"/>
      </dsp:txXfrm>
    </dsp:sp>
    <dsp:sp modelId="{AA7647A0-2146-4533-84FD-E7C36C778572}">
      <dsp:nvSpPr>
        <dsp:cNvPr id="0" name=""/>
        <dsp:cNvSpPr/>
      </dsp:nvSpPr>
      <dsp:spPr>
        <a:xfrm>
          <a:off x="0" y="2804222"/>
          <a:ext cx="1909161" cy="951848"/>
        </a:xfrm>
        <a:prstGeom prst="rect">
          <a:avLst/>
        </a:prstGeom>
        <a:solidFill>
          <a:schemeClr val="tx2">
            <a:lumMod val="40000"/>
            <a:lumOff val="60000"/>
            <a:alpha val="5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smtClean="0">
              <a:solidFill>
                <a:schemeClr val="tx1"/>
              </a:solidFill>
              <a:latin typeface="Century Gothic" panose="020B0502020202020204" pitchFamily="34" charset="0"/>
            </a:rPr>
            <a:t>Field Force </a:t>
          </a:r>
        </a:p>
        <a:p>
          <a:pPr lvl="0" algn="ctr" defTabSz="800100">
            <a:lnSpc>
              <a:spcPct val="90000"/>
            </a:lnSpc>
            <a:spcBef>
              <a:spcPct val="0"/>
            </a:spcBef>
            <a:spcAft>
              <a:spcPct val="35000"/>
            </a:spcAft>
          </a:pPr>
          <a:r>
            <a:rPr lang="fr-FR" sz="1800" kern="1200" dirty="0" smtClean="0">
              <a:solidFill>
                <a:schemeClr val="tx1"/>
              </a:solidFill>
              <a:latin typeface="Century Gothic" panose="020B0502020202020204" pitchFamily="34" charset="0"/>
            </a:rPr>
            <a:t>Sales people</a:t>
          </a:r>
          <a:endParaRPr lang="fr-FR" sz="1800" kern="1200" dirty="0">
            <a:solidFill>
              <a:schemeClr val="tx1"/>
            </a:solidFill>
            <a:latin typeface="Century Gothic" panose="020B0502020202020204" pitchFamily="34" charset="0"/>
          </a:endParaRPr>
        </a:p>
      </dsp:txBody>
      <dsp:txXfrm>
        <a:off x="0" y="2804222"/>
        <a:ext cx="1909161" cy="951848"/>
      </dsp:txXfrm>
    </dsp:sp>
    <dsp:sp modelId="{B0E8208B-C1A3-46E8-A3A5-8E9B4F3656BF}">
      <dsp:nvSpPr>
        <dsp:cNvPr id="0" name=""/>
        <dsp:cNvSpPr/>
      </dsp:nvSpPr>
      <dsp:spPr>
        <a:xfrm>
          <a:off x="1299921" y="4211664"/>
          <a:ext cx="1903697" cy="951687"/>
        </a:xfrm>
        <a:prstGeom prst="rect">
          <a:avLst/>
        </a:prstGeom>
        <a:solidFill>
          <a:schemeClr val="tx2">
            <a:lumMod val="20000"/>
            <a:lumOff val="80000"/>
            <a:alpha val="5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solidFill>
                <a:schemeClr val="tx1"/>
              </a:solidFill>
              <a:latin typeface="Century Gothic" panose="020B0502020202020204" pitchFamily="34" charset="0"/>
            </a:rPr>
            <a:t>10</a:t>
          </a:r>
          <a:endParaRPr lang="fr-FR" sz="2800" kern="1200" dirty="0">
            <a:solidFill>
              <a:schemeClr val="tx1"/>
            </a:solidFill>
            <a:latin typeface="Century Gothic" panose="020B0502020202020204" pitchFamily="34" charset="0"/>
          </a:endParaRPr>
        </a:p>
      </dsp:txBody>
      <dsp:txXfrm>
        <a:off x="1299921" y="4211664"/>
        <a:ext cx="1903697" cy="951687"/>
      </dsp:txXfrm>
    </dsp:sp>
    <dsp:sp modelId="{65D6AFDB-DF18-4841-93B4-496F345DD4AC}">
      <dsp:nvSpPr>
        <dsp:cNvPr id="0" name=""/>
        <dsp:cNvSpPr/>
      </dsp:nvSpPr>
      <dsp:spPr>
        <a:xfrm>
          <a:off x="4730556" y="1220850"/>
          <a:ext cx="1903697" cy="951848"/>
        </a:xfrm>
        <a:prstGeom prst="rect">
          <a:avLst/>
        </a:prstGeom>
        <a:solidFill>
          <a:schemeClr val="tx2">
            <a:lumMod val="60000"/>
            <a:lumOff val="40000"/>
            <a:alpha val="9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fr-FR" sz="2200" b="1" kern="1200" dirty="0" smtClean="0">
              <a:solidFill>
                <a:schemeClr val="tx1"/>
              </a:solidFill>
              <a:latin typeface="Century Gothic" panose="020B0502020202020204" pitchFamily="34" charset="0"/>
            </a:rPr>
            <a:t>Operations</a:t>
          </a:r>
        </a:p>
        <a:p>
          <a:pPr lvl="0" algn="ctr" defTabSz="977900">
            <a:lnSpc>
              <a:spcPct val="90000"/>
            </a:lnSpc>
            <a:spcBef>
              <a:spcPct val="0"/>
            </a:spcBef>
            <a:spcAft>
              <a:spcPct val="35000"/>
            </a:spcAft>
          </a:pPr>
          <a:r>
            <a:rPr lang="fr-FR" sz="2200" b="1" kern="1200" dirty="0" smtClean="0">
              <a:solidFill>
                <a:schemeClr val="tx1"/>
              </a:solidFill>
              <a:latin typeface="Century Gothic" panose="020B0502020202020204" pitchFamily="34" charset="0"/>
            </a:rPr>
            <a:t> </a:t>
          </a:r>
          <a:r>
            <a:rPr lang="fr-FR" sz="2200" b="1" kern="1200" dirty="0" err="1" smtClean="0">
              <a:solidFill>
                <a:schemeClr val="tx1"/>
              </a:solidFill>
              <a:latin typeface="Century Gothic" panose="020B0502020202020204" pitchFamily="34" charset="0"/>
            </a:rPr>
            <a:t>Director</a:t>
          </a:r>
          <a:endParaRPr lang="fr-FR" sz="2200" b="1" kern="1200" dirty="0">
            <a:solidFill>
              <a:schemeClr val="tx1"/>
            </a:solidFill>
            <a:latin typeface="Century Gothic" panose="020B0502020202020204" pitchFamily="34" charset="0"/>
          </a:endParaRPr>
        </a:p>
      </dsp:txBody>
      <dsp:txXfrm>
        <a:off x="4730556" y="1220850"/>
        <a:ext cx="1903697" cy="951848"/>
      </dsp:txXfrm>
    </dsp:sp>
    <dsp:sp modelId="{D7F96F3A-D08D-4E3F-B895-41D142A98935}">
      <dsp:nvSpPr>
        <dsp:cNvPr id="0" name=""/>
        <dsp:cNvSpPr/>
      </dsp:nvSpPr>
      <dsp:spPr>
        <a:xfrm>
          <a:off x="3545466" y="2828180"/>
          <a:ext cx="1903697" cy="951848"/>
        </a:xfrm>
        <a:prstGeom prst="rect">
          <a:avLst/>
        </a:prstGeom>
        <a:solidFill>
          <a:schemeClr val="tx2">
            <a:lumMod val="40000"/>
            <a:lumOff val="60000"/>
            <a:alpha val="5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smtClean="0">
              <a:solidFill>
                <a:schemeClr val="tx1"/>
              </a:solidFill>
              <a:latin typeface="Century Gothic" panose="020B0502020202020204" pitchFamily="34" charset="0"/>
            </a:rPr>
            <a:t>Operations Production</a:t>
          </a:r>
          <a:endParaRPr lang="fr-FR" sz="1800" kern="1200" dirty="0">
            <a:solidFill>
              <a:schemeClr val="tx1"/>
            </a:solidFill>
            <a:latin typeface="Century Gothic" panose="020B0502020202020204" pitchFamily="34" charset="0"/>
          </a:endParaRPr>
        </a:p>
      </dsp:txBody>
      <dsp:txXfrm>
        <a:off x="3545466" y="2828180"/>
        <a:ext cx="1903697" cy="951848"/>
      </dsp:txXfrm>
    </dsp:sp>
    <dsp:sp modelId="{52A551EE-0AD5-4B2A-B531-D705A86C5DCB}">
      <dsp:nvSpPr>
        <dsp:cNvPr id="0" name=""/>
        <dsp:cNvSpPr/>
      </dsp:nvSpPr>
      <dsp:spPr>
        <a:xfrm>
          <a:off x="4021390" y="4179805"/>
          <a:ext cx="1903697" cy="951848"/>
        </a:xfrm>
        <a:prstGeom prst="rect">
          <a:avLst/>
        </a:prstGeom>
        <a:solidFill>
          <a:schemeClr val="tx2">
            <a:lumMod val="20000"/>
            <a:lumOff val="80000"/>
            <a:alpha val="3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solidFill>
                <a:schemeClr val="tx1"/>
              </a:solidFill>
              <a:latin typeface="Century Gothic" panose="020B0502020202020204" pitchFamily="34" charset="0"/>
            </a:rPr>
            <a:t>16</a:t>
          </a:r>
          <a:endParaRPr lang="fr-FR" sz="2800" kern="1200" dirty="0">
            <a:solidFill>
              <a:schemeClr val="tx1"/>
            </a:solidFill>
            <a:latin typeface="Century Gothic" panose="020B0502020202020204" pitchFamily="34" charset="0"/>
          </a:endParaRPr>
        </a:p>
      </dsp:txBody>
      <dsp:txXfrm>
        <a:off x="4021390" y="4179805"/>
        <a:ext cx="1903697" cy="951848"/>
      </dsp:txXfrm>
    </dsp:sp>
    <dsp:sp modelId="{CEE570EE-ADA4-42D4-8210-6FAF072B4C93}">
      <dsp:nvSpPr>
        <dsp:cNvPr id="0" name=""/>
        <dsp:cNvSpPr/>
      </dsp:nvSpPr>
      <dsp:spPr>
        <a:xfrm>
          <a:off x="5848940" y="2828180"/>
          <a:ext cx="1903697" cy="951848"/>
        </a:xfrm>
        <a:prstGeom prst="rect">
          <a:avLst/>
        </a:prstGeom>
        <a:solidFill>
          <a:schemeClr val="tx2">
            <a:lumMod val="40000"/>
            <a:lumOff val="60000"/>
            <a:alpha val="5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t-IT" sz="1800" kern="1200" dirty="0" smtClean="0">
              <a:solidFill>
                <a:schemeClr val="tx1"/>
              </a:solidFill>
              <a:latin typeface="Century Gothic" panose="020B0502020202020204" pitchFamily="34" charset="0"/>
            </a:rPr>
            <a:t>Technical </a:t>
          </a:r>
          <a:r>
            <a:rPr lang="it-IT" sz="1800" kern="1200" dirty="0" err="1" smtClean="0">
              <a:solidFill>
                <a:schemeClr val="tx1"/>
              </a:solidFill>
              <a:latin typeface="Century Gothic" panose="020B0502020202020204" pitchFamily="34" charset="0"/>
            </a:rPr>
            <a:t>Support</a:t>
          </a:r>
          <a:endParaRPr lang="fr-FR" sz="1800" kern="1200" dirty="0">
            <a:solidFill>
              <a:schemeClr val="tx1"/>
            </a:solidFill>
            <a:latin typeface="Century Gothic" panose="020B0502020202020204" pitchFamily="34" charset="0"/>
          </a:endParaRPr>
        </a:p>
      </dsp:txBody>
      <dsp:txXfrm>
        <a:off x="5848940" y="2828180"/>
        <a:ext cx="1903697" cy="951848"/>
      </dsp:txXfrm>
    </dsp:sp>
    <dsp:sp modelId="{39001255-72B7-4773-9268-FEB9B550AAFF}">
      <dsp:nvSpPr>
        <dsp:cNvPr id="0" name=""/>
        <dsp:cNvSpPr/>
      </dsp:nvSpPr>
      <dsp:spPr>
        <a:xfrm>
          <a:off x="6324865" y="4179805"/>
          <a:ext cx="1903697" cy="951848"/>
        </a:xfrm>
        <a:prstGeom prst="rect">
          <a:avLst/>
        </a:prstGeom>
        <a:solidFill>
          <a:schemeClr val="tx2">
            <a:lumMod val="20000"/>
            <a:lumOff val="80000"/>
            <a:alpha val="3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solidFill>
                <a:schemeClr val="tx1"/>
              </a:solidFill>
              <a:latin typeface="Century Gothic" panose="020B0502020202020204" pitchFamily="34" charset="0"/>
            </a:rPr>
            <a:t>42</a:t>
          </a:r>
          <a:endParaRPr lang="fr-FR" sz="2800" kern="1200" dirty="0">
            <a:solidFill>
              <a:schemeClr val="tx1"/>
            </a:solidFill>
            <a:latin typeface="Century Gothic" panose="020B0502020202020204" pitchFamily="34" charset="0"/>
          </a:endParaRPr>
        </a:p>
      </dsp:txBody>
      <dsp:txXfrm>
        <a:off x="6324865" y="4179805"/>
        <a:ext cx="1903697" cy="95184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107" charset="0"/>
                <a:ea typeface="+mn-ea"/>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107" charset="0"/>
              </a:defRPr>
            </a:lvl1pPr>
          </a:lstStyle>
          <a:p>
            <a:fld id="{EEE5D6B1-BDFA-4890-98DA-971BD5500D9A}" type="datetime1">
              <a:rPr lang="it-IT"/>
              <a:pPr/>
              <a:t>18/03/16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107" charset="0"/>
                <a:ea typeface="+mn-ea"/>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107" charset="0"/>
              </a:defRPr>
            </a:lvl1pPr>
          </a:lstStyle>
          <a:p>
            <a:fld id="{D3FBE0D4-0883-4F36-926F-EFDFB82DDA6E}" type="slidenum">
              <a:rPr lang="it-IT"/>
              <a:pPr/>
              <a:t>‹N›</a:t>
            </a:fld>
            <a:endParaRPr lang="it-IT"/>
          </a:p>
        </p:txBody>
      </p:sp>
    </p:spTree>
    <p:extLst>
      <p:ext uri="{BB962C8B-B14F-4D97-AF65-F5344CB8AC3E}">
        <p14:creationId xmlns:p14="http://schemas.microsoft.com/office/powerpoint/2010/main" val="1293433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1</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3FBE0D4-0883-4F36-926F-EFDFB82DDA6E}" type="slidenum">
              <a:rPr lang="it-IT" smtClean="0"/>
              <a:pPr/>
              <a:t>14</a:t>
            </a:fld>
            <a:endParaRPr lang="it-IT"/>
          </a:p>
        </p:txBody>
      </p:sp>
    </p:spTree>
    <p:extLst>
      <p:ext uri="{BB962C8B-B14F-4D97-AF65-F5344CB8AC3E}">
        <p14:creationId xmlns:p14="http://schemas.microsoft.com/office/powerpoint/2010/main" val="2434116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15</a:t>
            </a:fld>
            <a:endParaRPr lang="it-IT"/>
          </a:p>
        </p:txBody>
      </p:sp>
    </p:spTree>
    <p:extLst>
      <p:ext uri="{BB962C8B-B14F-4D97-AF65-F5344CB8AC3E}">
        <p14:creationId xmlns:p14="http://schemas.microsoft.com/office/powerpoint/2010/main" val="1689335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16</a:t>
            </a:fld>
            <a:endParaRPr lang="it-IT"/>
          </a:p>
        </p:txBody>
      </p:sp>
    </p:spTree>
    <p:extLst>
      <p:ext uri="{BB962C8B-B14F-4D97-AF65-F5344CB8AC3E}">
        <p14:creationId xmlns:p14="http://schemas.microsoft.com/office/powerpoint/2010/main" val="3104692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 </a:t>
            </a:r>
            <a:endParaRPr lang="it-IT" dirty="0"/>
          </a:p>
        </p:txBody>
      </p:sp>
      <p:sp>
        <p:nvSpPr>
          <p:cNvPr id="4" name="Segnaposto numero diapositiva 3"/>
          <p:cNvSpPr>
            <a:spLocks noGrp="1"/>
          </p:cNvSpPr>
          <p:nvPr>
            <p:ph type="sldNum" sz="quarter" idx="10"/>
          </p:nvPr>
        </p:nvSpPr>
        <p:spPr/>
        <p:txBody>
          <a:bodyPr/>
          <a:lstStyle/>
          <a:p>
            <a:fld id="{E863E92E-49E1-45A2-A926-73879C2BB326}" type="slidenum">
              <a:rPr lang="it-IT" smtClean="0"/>
              <a:t>19</a:t>
            </a:fld>
            <a:endParaRPr lang="it-IT"/>
          </a:p>
        </p:txBody>
      </p:sp>
    </p:spTree>
    <p:extLst>
      <p:ext uri="{BB962C8B-B14F-4D97-AF65-F5344CB8AC3E}">
        <p14:creationId xmlns:p14="http://schemas.microsoft.com/office/powerpoint/2010/main" val="3793267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22</a:t>
            </a:fld>
            <a:endParaRPr lang="it-IT"/>
          </a:p>
        </p:txBody>
      </p:sp>
    </p:spTree>
    <p:extLst>
      <p:ext uri="{BB962C8B-B14F-4D97-AF65-F5344CB8AC3E}">
        <p14:creationId xmlns:p14="http://schemas.microsoft.com/office/powerpoint/2010/main" val="1264102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23</a:t>
            </a:fld>
            <a:endParaRPr lang="it-IT"/>
          </a:p>
        </p:txBody>
      </p:sp>
    </p:spTree>
    <p:extLst>
      <p:ext uri="{BB962C8B-B14F-4D97-AF65-F5344CB8AC3E}">
        <p14:creationId xmlns:p14="http://schemas.microsoft.com/office/powerpoint/2010/main" val="142955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25</a:t>
            </a:fld>
            <a:endParaRPr lang="it-IT"/>
          </a:p>
        </p:txBody>
      </p:sp>
    </p:spTree>
    <p:extLst>
      <p:ext uri="{BB962C8B-B14F-4D97-AF65-F5344CB8AC3E}">
        <p14:creationId xmlns:p14="http://schemas.microsoft.com/office/powerpoint/2010/main" val="3262766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26</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27</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28</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29</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30</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31</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32</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33</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34</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35</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36</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37</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38</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39</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40</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41</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42</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43</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44</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46</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47</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48</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49</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4</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50</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51</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52</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53</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54</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55</a:t>
            </a:fld>
            <a:endParaRPr lang="it-IT"/>
          </a:p>
        </p:txBody>
      </p:sp>
    </p:spTree>
    <p:extLst>
      <p:ext uri="{BB962C8B-B14F-4D97-AF65-F5344CB8AC3E}">
        <p14:creationId xmlns:p14="http://schemas.microsoft.com/office/powerpoint/2010/main" val="33417455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57</a:t>
            </a:fld>
            <a:endParaRPr lang="it-IT"/>
          </a:p>
        </p:txBody>
      </p:sp>
    </p:spTree>
    <p:extLst>
      <p:ext uri="{BB962C8B-B14F-4D97-AF65-F5344CB8AC3E}">
        <p14:creationId xmlns:p14="http://schemas.microsoft.com/office/powerpoint/2010/main" val="16893350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3FBE0D4-0883-4F36-926F-EFDFB82DDA6E}" type="slidenum">
              <a:rPr lang="it-IT" smtClean="0"/>
              <a:pPr/>
              <a:t>59</a:t>
            </a:fld>
            <a:endParaRPr lang="it-IT"/>
          </a:p>
        </p:txBody>
      </p:sp>
    </p:spTree>
    <p:extLst>
      <p:ext uri="{BB962C8B-B14F-4D97-AF65-F5344CB8AC3E}">
        <p14:creationId xmlns:p14="http://schemas.microsoft.com/office/powerpoint/2010/main" val="14033743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60</a:t>
            </a:fld>
            <a:endParaRPr lang="it-IT"/>
          </a:p>
        </p:txBody>
      </p:sp>
    </p:spTree>
    <p:extLst>
      <p:ext uri="{BB962C8B-B14F-4D97-AF65-F5344CB8AC3E}">
        <p14:creationId xmlns:p14="http://schemas.microsoft.com/office/powerpoint/2010/main" val="14360481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61</a:t>
            </a:fld>
            <a:endParaRPr lang="it-IT"/>
          </a:p>
        </p:txBody>
      </p:sp>
    </p:spTree>
    <p:extLst>
      <p:ext uri="{BB962C8B-B14F-4D97-AF65-F5344CB8AC3E}">
        <p14:creationId xmlns:p14="http://schemas.microsoft.com/office/powerpoint/2010/main" val="562338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7</a:t>
            </a:fld>
            <a:endParaRPr lang="it-IT"/>
          </a:p>
        </p:txBody>
      </p:sp>
    </p:spTree>
    <p:extLst>
      <p:ext uri="{BB962C8B-B14F-4D97-AF65-F5344CB8AC3E}">
        <p14:creationId xmlns:p14="http://schemas.microsoft.com/office/powerpoint/2010/main" val="36743980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62</a:t>
            </a:fld>
            <a:endParaRPr lang="it-IT"/>
          </a:p>
        </p:txBody>
      </p:sp>
    </p:spTree>
    <p:extLst>
      <p:ext uri="{BB962C8B-B14F-4D97-AF65-F5344CB8AC3E}">
        <p14:creationId xmlns:p14="http://schemas.microsoft.com/office/powerpoint/2010/main" val="10747599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63</a:t>
            </a:fld>
            <a:endParaRPr lang="it-IT"/>
          </a:p>
        </p:txBody>
      </p:sp>
    </p:spTree>
    <p:extLst>
      <p:ext uri="{BB962C8B-B14F-4D97-AF65-F5344CB8AC3E}">
        <p14:creationId xmlns:p14="http://schemas.microsoft.com/office/powerpoint/2010/main" val="230194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64</a:t>
            </a:fld>
            <a:endParaRPr lang="it-IT"/>
          </a:p>
        </p:txBody>
      </p:sp>
    </p:spTree>
    <p:extLst>
      <p:ext uri="{BB962C8B-B14F-4D97-AF65-F5344CB8AC3E}">
        <p14:creationId xmlns:p14="http://schemas.microsoft.com/office/powerpoint/2010/main" val="31046927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65</a:t>
            </a:fld>
            <a:endParaRPr lang="it-IT"/>
          </a:p>
        </p:txBody>
      </p:sp>
    </p:spTree>
    <p:extLst>
      <p:ext uri="{BB962C8B-B14F-4D97-AF65-F5344CB8AC3E}">
        <p14:creationId xmlns:p14="http://schemas.microsoft.com/office/powerpoint/2010/main" val="31046927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66</a:t>
            </a:fld>
            <a:endParaRPr lang="it-IT"/>
          </a:p>
        </p:txBody>
      </p:sp>
    </p:spTree>
    <p:extLst>
      <p:ext uri="{BB962C8B-B14F-4D97-AF65-F5344CB8AC3E}">
        <p14:creationId xmlns:p14="http://schemas.microsoft.com/office/powerpoint/2010/main" val="31046927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67</a:t>
            </a:fld>
            <a:endParaRPr lang="it-IT"/>
          </a:p>
        </p:txBody>
      </p:sp>
    </p:spTree>
    <p:extLst>
      <p:ext uri="{BB962C8B-B14F-4D97-AF65-F5344CB8AC3E}">
        <p14:creationId xmlns:p14="http://schemas.microsoft.com/office/powerpoint/2010/main" val="32627665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68</a:t>
            </a:fld>
            <a:endParaRPr lang="it-IT"/>
          </a:p>
        </p:txBody>
      </p:sp>
    </p:spTree>
    <p:extLst>
      <p:ext uri="{BB962C8B-B14F-4D97-AF65-F5344CB8AC3E}">
        <p14:creationId xmlns:p14="http://schemas.microsoft.com/office/powerpoint/2010/main" val="4205333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D3FBE0D4-0883-4F36-926F-EFDFB82DDA6E}" type="slidenum">
              <a:rPr lang="it-IT" smtClean="0"/>
              <a:pPr/>
              <a:t>69</a:t>
            </a:fld>
            <a:endParaRPr lang="it-IT"/>
          </a:p>
        </p:txBody>
      </p:sp>
    </p:spTree>
    <p:extLst>
      <p:ext uri="{BB962C8B-B14F-4D97-AF65-F5344CB8AC3E}">
        <p14:creationId xmlns:p14="http://schemas.microsoft.com/office/powerpoint/2010/main" val="1750049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2531"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dirty="0" smtClean="0"/>
          </a:p>
        </p:txBody>
      </p:sp>
      <p:sp>
        <p:nvSpPr>
          <p:cNvPr id="22532"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5F97B64-6B28-424F-9449-4DB7D8639E2E}" type="slidenum">
              <a:rPr lang="it-IT" smtClean="0"/>
              <a:pPr/>
              <a:t>8</a:t>
            </a:fld>
            <a:endParaRPr lang="it-IT" smtClean="0"/>
          </a:p>
        </p:txBody>
      </p:sp>
    </p:spTree>
    <p:extLst>
      <p:ext uri="{BB962C8B-B14F-4D97-AF65-F5344CB8AC3E}">
        <p14:creationId xmlns:p14="http://schemas.microsoft.com/office/powerpoint/2010/main" val="2003260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EBBAA7F1-1559-4E31-8200-C7343EAAC780}" type="slidenum">
              <a:rPr lang="it-IT" smtClean="0"/>
              <a:pPr/>
              <a:t>9</a:t>
            </a:fld>
            <a:endParaRPr lang="it-IT"/>
          </a:p>
        </p:txBody>
      </p:sp>
    </p:spTree>
    <p:extLst>
      <p:ext uri="{BB962C8B-B14F-4D97-AF65-F5344CB8AC3E}">
        <p14:creationId xmlns:p14="http://schemas.microsoft.com/office/powerpoint/2010/main" val="3866889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EBBAA7F1-1559-4E31-8200-C7343EAAC780}" type="slidenum">
              <a:rPr lang="it-IT" smtClean="0"/>
              <a:pPr/>
              <a:t>10</a:t>
            </a:fld>
            <a:endParaRPr lang="it-IT"/>
          </a:p>
        </p:txBody>
      </p:sp>
    </p:spTree>
    <p:extLst>
      <p:ext uri="{BB962C8B-B14F-4D97-AF65-F5344CB8AC3E}">
        <p14:creationId xmlns:p14="http://schemas.microsoft.com/office/powerpoint/2010/main" val="2432812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4100"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803275" indent="-307975">
              <a:defRPr>
                <a:solidFill>
                  <a:schemeClr val="tx1"/>
                </a:solidFill>
                <a:latin typeface="Arial" panose="020B0604020202020204" pitchFamily="34" charset="0"/>
              </a:defRPr>
            </a:lvl2pPr>
            <a:lvl3pPr marL="1236663" indent="-246063">
              <a:defRPr>
                <a:solidFill>
                  <a:schemeClr val="tx1"/>
                </a:solidFill>
                <a:latin typeface="Arial" panose="020B0604020202020204" pitchFamily="34" charset="0"/>
              </a:defRPr>
            </a:lvl3pPr>
            <a:lvl4pPr marL="1731963" indent="-246063">
              <a:defRPr>
                <a:solidFill>
                  <a:schemeClr val="tx1"/>
                </a:solidFill>
                <a:latin typeface="Arial" panose="020B0604020202020204" pitchFamily="34" charset="0"/>
              </a:defRPr>
            </a:lvl4pPr>
            <a:lvl5pPr marL="2227263" indent="-246063">
              <a:defRPr>
                <a:solidFill>
                  <a:schemeClr val="tx1"/>
                </a:solidFill>
                <a:latin typeface="Arial" panose="020B0604020202020204" pitchFamily="34" charset="0"/>
              </a:defRPr>
            </a:lvl5pPr>
            <a:lvl6pPr marL="2684463" indent="-246063" eaLnBrk="0" fontAlgn="base" hangingPunct="0">
              <a:spcBef>
                <a:spcPct val="0"/>
              </a:spcBef>
              <a:spcAft>
                <a:spcPct val="0"/>
              </a:spcAft>
              <a:defRPr>
                <a:solidFill>
                  <a:schemeClr val="tx1"/>
                </a:solidFill>
                <a:latin typeface="Arial" panose="020B0604020202020204" pitchFamily="34" charset="0"/>
              </a:defRPr>
            </a:lvl6pPr>
            <a:lvl7pPr marL="3141663" indent="-246063" eaLnBrk="0" fontAlgn="base" hangingPunct="0">
              <a:spcBef>
                <a:spcPct val="0"/>
              </a:spcBef>
              <a:spcAft>
                <a:spcPct val="0"/>
              </a:spcAft>
              <a:defRPr>
                <a:solidFill>
                  <a:schemeClr val="tx1"/>
                </a:solidFill>
                <a:latin typeface="Arial" panose="020B0604020202020204" pitchFamily="34" charset="0"/>
              </a:defRPr>
            </a:lvl7pPr>
            <a:lvl8pPr marL="3598863" indent="-246063" eaLnBrk="0" fontAlgn="base" hangingPunct="0">
              <a:spcBef>
                <a:spcPct val="0"/>
              </a:spcBef>
              <a:spcAft>
                <a:spcPct val="0"/>
              </a:spcAft>
              <a:defRPr>
                <a:solidFill>
                  <a:schemeClr val="tx1"/>
                </a:solidFill>
                <a:latin typeface="Arial" panose="020B0604020202020204" pitchFamily="34" charset="0"/>
              </a:defRPr>
            </a:lvl8pPr>
            <a:lvl9pPr marL="4056063" indent="-246063" eaLnBrk="0" fontAlgn="base" hangingPunct="0">
              <a:spcBef>
                <a:spcPct val="0"/>
              </a:spcBef>
              <a:spcAft>
                <a:spcPct val="0"/>
              </a:spcAft>
              <a:defRPr>
                <a:solidFill>
                  <a:schemeClr val="tx1"/>
                </a:solidFill>
                <a:latin typeface="Arial" panose="020B0604020202020204" pitchFamily="34" charset="0"/>
              </a:defRPr>
            </a:lvl9pPr>
          </a:lstStyle>
          <a:p>
            <a:fld id="{981451B3-21BD-49C5-840C-3CF1F66D8CCE}" type="slidenum">
              <a:rPr lang="it-IT" altLang="it-IT" smtClean="0"/>
              <a:pPr/>
              <a:t>12</a:t>
            </a:fld>
            <a:endParaRPr lang="it-IT" altLang="it-IT" smtClean="0"/>
          </a:p>
        </p:txBody>
      </p:sp>
    </p:spTree>
    <p:extLst>
      <p:ext uri="{BB962C8B-B14F-4D97-AF65-F5344CB8AC3E}">
        <p14:creationId xmlns:p14="http://schemas.microsoft.com/office/powerpoint/2010/main" val="1666324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fld id="{CE457EC8-D7F6-4CE6-89A6-1279E36DA334}" type="datetime1">
              <a:rPr lang="it-IT"/>
              <a:pPr/>
              <a:t>18/03/16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8D1FCB90-BD2F-4840-B23A-2BEB6CEC88F0}" type="slidenum">
              <a:rPr lang="it-IT"/>
              <a:pPr/>
              <a:t>‹N›</a:t>
            </a:fld>
            <a:endParaRPr lang="it-IT"/>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048DCCF0-2600-4150-9F12-9283F81E8E7E}" type="datetime1">
              <a:rPr lang="it-IT"/>
              <a:pPr/>
              <a:t>18/03/16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BE9B635E-1777-4245-84A3-4DA70016A9C8}" type="slidenum">
              <a:rPr lang="it-IT"/>
              <a:pPr/>
              <a:t>‹N›</a:t>
            </a:fld>
            <a:endParaRPr lang="it-IT"/>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a:prstGeom prst="rect">
            <a:avLst/>
          </a:prstGeo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a:prstGeom prst="rect">
            <a:avLst/>
          </a:prstGeo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FD6C4A81-DFCA-4B92-89A7-7DAFCD31B04F}" type="datetime1">
              <a:rPr lang="it-IT"/>
              <a:pPr/>
              <a:t>18/03/16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85EA8575-7DE3-47F3-AD39-DB71912FF850}" type="slidenum">
              <a:rPr lang="it-IT"/>
              <a:pPr/>
              <a:t>‹N›</a:t>
            </a:fld>
            <a:endParaRPr lang="it-IT"/>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456481" y="273629"/>
            <a:ext cx="8226720" cy="1143480"/>
          </a:xfrm>
          <a:prstGeom prst="rect">
            <a:avLst/>
          </a:prstGeom>
        </p:spPr>
        <p:txBody>
          <a:bodyPr/>
          <a:lstStyle/>
          <a:p>
            <a:r>
              <a:rPr lang="it-IT" smtClean="0"/>
              <a:t>Fare clic per modificare stile</a:t>
            </a:r>
            <a:endParaRPr lang="it-IT"/>
          </a:p>
        </p:txBody>
      </p:sp>
      <p:sp>
        <p:nvSpPr>
          <p:cNvPr id="3" name="Segnaposto data 2"/>
          <p:cNvSpPr>
            <a:spLocks noGrp="1"/>
          </p:cNvSpPr>
          <p:nvPr>
            <p:ph type="dt" idx="10"/>
          </p:nvPr>
        </p:nvSpPr>
        <p:spPr>
          <a:xfrm>
            <a:off x="457200" y="6246813"/>
            <a:ext cx="2127250" cy="471487"/>
          </a:xfrm>
        </p:spPr>
        <p:txBody>
          <a:bodyPr/>
          <a:lstStyle>
            <a:lvl1pPr>
              <a:defRPr/>
            </a:lvl1pPr>
          </a:lstStyle>
          <a:p>
            <a:endParaRPr lang="it-IT"/>
          </a:p>
        </p:txBody>
      </p:sp>
      <p:sp>
        <p:nvSpPr>
          <p:cNvPr id="4" name="Segnaposto piè di pagina 3"/>
          <p:cNvSpPr>
            <a:spLocks noGrp="1"/>
          </p:cNvSpPr>
          <p:nvPr>
            <p:ph type="ftr" idx="11"/>
          </p:nvPr>
        </p:nvSpPr>
        <p:spPr>
          <a:xfrm>
            <a:off x="3127375" y="6246813"/>
            <a:ext cx="2897188" cy="471487"/>
          </a:xfrm>
        </p:spPr>
        <p:txBody>
          <a:bodyPr/>
          <a:lstStyle>
            <a:lvl1pPr>
              <a:defRPr/>
            </a:lvl1pPr>
          </a:lstStyle>
          <a:p>
            <a:endParaRPr lang="it-IT"/>
          </a:p>
        </p:txBody>
      </p:sp>
      <p:sp>
        <p:nvSpPr>
          <p:cNvPr id="5" name="Segnaposto numero diapositiva 4"/>
          <p:cNvSpPr>
            <a:spLocks noGrp="1"/>
          </p:cNvSpPr>
          <p:nvPr>
            <p:ph type="sldNum" idx="12"/>
          </p:nvPr>
        </p:nvSpPr>
        <p:spPr>
          <a:xfrm>
            <a:off x="6554788" y="6246813"/>
            <a:ext cx="2128837" cy="471487"/>
          </a:xfrm>
        </p:spPr>
        <p:txBody>
          <a:bodyPr/>
          <a:lstStyle>
            <a:lvl1pPr>
              <a:defRPr/>
            </a:lvl1pPr>
          </a:lstStyle>
          <a:p>
            <a:fld id="{89B9D636-5DF6-40BE-BF88-E8FA8FB60722}" type="slidenum">
              <a:rPr lang="it-IT"/>
              <a:pPr/>
              <a:t>‹N›</a:t>
            </a:fld>
            <a:endParaRPr lang="it-IT"/>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EB404EF6-AE5A-4C44-8D02-2BD4E198C10E}" type="datetime1">
              <a:rPr lang="it-IT"/>
              <a:pPr/>
              <a:t>18/03/16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95E00FA1-F0BF-4163-BCB1-6A1ECD31AD78}" type="slidenum">
              <a:rPr lang="it-IT"/>
              <a:pPr/>
              <a:t>‹N›</a:t>
            </a:fld>
            <a:endParaRPr lang="it-IT"/>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lvl1pPr>
              <a:defRPr/>
            </a:lvl1pPr>
          </a:lstStyle>
          <a:p>
            <a:fld id="{95B4D583-50B1-4FCE-BF12-BB16811EC399}" type="datetime1">
              <a:rPr lang="it-IT"/>
              <a:pPr/>
              <a:t>18/03/16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BEFD96AE-A521-437E-BE69-8B931E78D299}" type="slidenum">
              <a:rPr lang="it-IT"/>
              <a:pPr/>
              <a:t>‹N›</a:t>
            </a:fld>
            <a:endParaRPr lang="it-IT"/>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fld id="{22C87249-17C5-49C2-BA34-A87BA6052BF6}" type="datetime1">
              <a:rPr lang="it-IT"/>
              <a:pPr/>
              <a:t>18/03/16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78F1D158-809E-4E61-ABFD-95F69EBC9A13}" type="slidenum">
              <a:rPr lang="it-IT"/>
              <a:pPr/>
              <a:t>‹N›</a:t>
            </a:fld>
            <a:endParaRPr lang="it-IT"/>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fld id="{45930F55-9465-46C7-A430-C92210FAFFC8}" type="datetime1">
              <a:rPr lang="it-IT"/>
              <a:pPr/>
              <a:t>18/03/16</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fld id="{98CEF44B-68AB-4B7F-BC8D-82CA05EECB20}" type="slidenum">
              <a:rPr lang="it-IT"/>
              <a:pPr/>
              <a:t>‹N›</a:t>
            </a:fld>
            <a:endParaRPr lang="it-IT"/>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data 3"/>
          <p:cNvSpPr>
            <a:spLocks noGrp="1"/>
          </p:cNvSpPr>
          <p:nvPr>
            <p:ph type="dt" sz="half" idx="10"/>
          </p:nvPr>
        </p:nvSpPr>
        <p:spPr/>
        <p:txBody>
          <a:bodyPr/>
          <a:lstStyle>
            <a:lvl1pPr>
              <a:defRPr/>
            </a:lvl1pPr>
          </a:lstStyle>
          <a:p>
            <a:fld id="{97B16128-E6FA-4AD5-88CC-166ABB6A3D73}" type="datetime1">
              <a:rPr lang="it-IT"/>
              <a:pPr/>
              <a:t>18/03/16</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fld id="{D925D28E-9A03-40D2-B5A3-0709FD67B517}" type="slidenum">
              <a:rPr lang="it-IT"/>
              <a:pPr/>
              <a:t>‹N›</a:t>
            </a:fld>
            <a:endParaRPr lang="it-IT"/>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fld id="{C7B1E7E6-9DF6-4FD0-A3C4-873179BFCAB0}" type="datetime1">
              <a:rPr lang="it-IT"/>
              <a:pPr/>
              <a:t>18/03/16</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fld id="{67E79316-C2F5-4D0B-BB6A-DD344C21216D}" type="slidenum">
              <a:rPr lang="it-IT"/>
              <a:pPr/>
              <a:t>‹N›</a:t>
            </a:fld>
            <a:endParaRPr lang="it-IT"/>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3"/>
          <p:cNvSpPr>
            <a:spLocks noGrp="1"/>
          </p:cNvSpPr>
          <p:nvPr>
            <p:ph type="dt" sz="half" idx="10"/>
          </p:nvPr>
        </p:nvSpPr>
        <p:spPr/>
        <p:txBody>
          <a:bodyPr/>
          <a:lstStyle>
            <a:lvl1pPr>
              <a:defRPr/>
            </a:lvl1pPr>
          </a:lstStyle>
          <a:p>
            <a:fld id="{012D5F9F-14E1-4D52-9637-D1B73A8F0267}" type="datetime1">
              <a:rPr lang="it-IT"/>
              <a:pPr/>
              <a:t>18/03/16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FA03F71A-BF80-42D2-8EE0-54B28A418041}" type="slidenum">
              <a:rPr lang="it-IT"/>
              <a:pPr/>
              <a:t>‹N›</a:t>
            </a:fld>
            <a:endParaRPr lang="it-IT"/>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3"/>
          <p:cNvSpPr>
            <a:spLocks noGrp="1"/>
          </p:cNvSpPr>
          <p:nvPr>
            <p:ph type="dt" sz="half" idx="10"/>
          </p:nvPr>
        </p:nvSpPr>
        <p:spPr/>
        <p:txBody>
          <a:bodyPr/>
          <a:lstStyle>
            <a:lvl1pPr>
              <a:defRPr/>
            </a:lvl1pPr>
          </a:lstStyle>
          <a:p>
            <a:fld id="{FAE480B6-C07F-4055-A492-50C2441C1335}" type="datetime1">
              <a:rPr lang="it-IT"/>
              <a:pPr/>
              <a:t>18/03/16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120EB249-06F2-45C2-8FD4-99C2AC3098A8}" type="slidenum">
              <a:rPr lang="it-IT"/>
              <a:pPr/>
              <a:t>‹N›</a:t>
            </a:fld>
            <a:endParaRPr lang="it-IT"/>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7" charset="0"/>
              </a:defRPr>
            </a:lvl1pPr>
          </a:lstStyle>
          <a:p>
            <a:fld id="{FD65BA1C-132B-4AFE-8606-C12476FEADD2}" type="datetime1">
              <a:rPr lang="it-IT"/>
              <a:pPr/>
              <a:t>18/03/16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107" charset="0"/>
                <a:ea typeface="+mn-ea"/>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7" charset="0"/>
              </a:defRPr>
            </a:lvl1pPr>
          </a:lstStyle>
          <a:p>
            <a:fld id="{BC4A5CFF-5180-4F45-8C60-7B9C98281584}" type="slidenum">
              <a:rPr lang="it-IT"/>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07" charset="-128"/>
          <a:cs typeface="ＭＳ Ｐゴシック" pitchFamily="-107" charset="-128"/>
        </a:defRPr>
      </a:lvl1pPr>
      <a:lvl2pPr algn="ctr" defTabSz="457200" rtl="0" eaLnBrk="0" fontAlgn="base" hangingPunct="0">
        <a:spcBef>
          <a:spcPct val="0"/>
        </a:spcBef>
        <a:spcAft>
          <a:spcPct val="0"/>
        </a:spcAft>
        <a:defRPr sz="4400">
          <a:solidFill>
            <a:schemeClr val="tx1"/>
          </a:solidFill>
          <a:latin typeface="Calibri" pitchFamily="-106" charset="0"/>
          <a:ea typeface="ＭＳ Ｐゴシック" pitchFamily="-107" charset="-128"/>
          <a:cs typeface="ＭＳ Ｐゴシック" pitchFamily="-107" charset="-128"/>
        </a:defRPr>
      </a:lvl2pPr>
      <a:lvl3pPr algn="ctr" defTabSz="457200" rtl="0" eaLnBrk="0" fontAlgn="base" hangingPunct="0">
        <a:spcBef>
          <a:spcPct val="0"/>
        </a:spcBef>
        <a:spcAft>
          <a:spcPct val="0"/>
        </a:spcAft>
        <a:defRPr sz="4400">
          <a:solidFill>
            <a:schemeClr val="tx1"/>
          </a:solidFill>
          <a:latin typeface="Calibri" pitchFamily="-106" charset="0"/>
          <a:ea typeface="ＭＳ Ｐゴシック" pitchFamily="-107" charset="-128"/>
          <a:cs typeface="ＭＳ Ｐゴシック" pitchFamily="-107" charset="-128"/>
        </a:defRPr>
      </a:lvl3pPr>
      <a:lvl4pPr algn="ctr" defTabSz="457200" rtl="0" eaLnBrk="0" fontAlgn="base" hangingPunct="0">
        <a:spcBef>
          <a:spcPct val="0"/>
        </a:spcBef>
        <a:spcAft>
          <a:spcPct val="0"/>
        </a:spcAft>
        <a:defRPr sz="4400">
          <a:solidFill>
            <a:schemeClr val="tx1"/>
          </a:solidFill>
          <a:latin typeface="Calibri" pitchFamily="-106" charset="0"/>
          <a:ea typeface="ＭＳ Ｐゴシック" pitchFamily="-107" charset="-128"/>
          <a:cs typeface="ＭＳ Ｐゴシック" pitchFamily="-107" charset="-128"/>
        </a:defRPr>
      </a:lvl4pPr>
      <a:lvl5pPr algn="ctr" defTabSz="457200" rtl="0" eaLnBrk="0" fontAlgn="base" hangingPunct="0">
        <a:spcBef>
          <a:spcPct val="0"/>
        </a:spcBef>
        <a:spcAft>
          <a:spcPct val="0"/>
        </a:spcAft>
        <a:defRPr sz="4400">
          <a:solidFill>
            <a:schemeClr val="tx1"/>
          </a:solidFill>
          <a:latin typeface="Calibri" pitchFamily="-106" charset="0"/>
          <a:ea typeface="ＭＳ Ｐゴシック" pitchFamily="-107" charset="-128"/>
          <a:cs typeface="ＭＳ Ｐゴシック" pitchFamily="-107" charset="-128"/>
        </a:defRPr>
      </a:lvl5pPr>
      <a:lvl6pPr marL="457200" algn="ctr" defTabSz="457200" rtl="0" fontAlgn="base">
        <a:spcBef>
          <a:spcPct val="0"/>
        </a:spcBef>
        <a:spcAft>
          <a:spcPct val="0"/>
        </a:spcAft>
        <a:defRPr sz="4400">
          <a:solidFill>
            <a:schemeClr val="tx1"/>
          </a:solidFill>
          <a:latin typeface="Calibri" pitchFamily="-106" charset="0"/>
        </a:defRPr>
      </a:lvl6pPr>
      <a:lvl7pPr marL="914400" algn="ctr" defTabSz="457200" rtl="0" fontAlgn="base">
        <a:spcBef>
          <a:spcPct val="0"/>
        </a:spcBef>
        <a:spcAft>
          <a:spcPct val="0"/>
        </a:spcAft>
        <a:defRPr sz="4400">
          <a:solidFill>
            <a:schemeClr val="tx1"/>
          </a:solidFill>
          <a:latin typeface="Calibri" pitchFamily="-106" charset="0"/>
        </a:defRPr>
      </a:lvl7pPr>
      <a:lvl8pPr marL="1371600" algn="ctr" defTabSz="457200" rtl="0" fontAlgn="base">
        <a:spcBef>
          <a:spcPct val="0"/>
        </a:spcBef>
        <a:spcAft>
          <a:spcPct val="0"/>
        </a:spcAft>
        <a:defRPr sz="4400">
          <a:solidFill>
            <a:schemeClr val="tx1"/>
          </a:solidFill>
          <a:latin typeface="Calibri" pitchFamily="-106" charset="0"/>
        </a:defRPr>
      </a:lvl8pPr>
      <a:lvl9pPr marL="1828800" algn="ctr" defTabSz="457200" rtl="0" fontAlgn="base">
        <a:spcBef>
          <a:spcPct val="0"/>
        </a:spcBef>
        <a:spcAft>
          <a:spcPct val="0"/>
        </a:spcAft>
        <a:defRPr sz="4400">
          <a:solidFill>
            <a:schemeClr val="tx1"/>
          </a:solidFill>
          <a:latin typeface="Calibri" pitchFamily="-106"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6"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106"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mailto:appuntamenti.millennium@dedalus.eu"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1.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www.millewin.it/index.php/aggiornamenti/progetti/call-center/"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6.emf"/></Relationships>
</file>

<file path=ppt/slides/_rels/slide4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12.xml"/><Relationship Id="rId5" Type="http://schemas.openxmlformats.org/officeDocument/2006/relationships/image" Target="../media/image45.jpeg"/><Relationship Id="rId4" Type="http://schemas.openxmlformats.org/officeDocument/2006/relationships/image" Target="../media/image44.jpeg"/></Relationships>
</file>

<file path=ppt/slides/_rels/slide6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1.xml"/><Relationship Id="rId1" Type="http://schemas.openxmlformats.org/officeDocument/2006/relationships/slideLayout" Target="../slideLayouts/slideLayout12.xml"/><Relationship Id="rId5" Type="http://schemas.openxmlformats.org/officeDocument/2006/relationships/image" Target="../media/image46.jpeg"/><Relationship Id="rId4" Type="http://schemas.openxmlformats.org/officeDocument/2006/relationships/image" Target="../media/image45.jpeg"/></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Rettangolo 1"/>
          <p:cNvSpPr/>
          <p:nvPr/>
        </p:nvSpPr>
        <p:spPr>
          <a:xfrm>
            <a:off x="863671" y="1052736"/>
            <a:ext cx="7560840" cy="452431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it-IT"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18 MARZO </a:t>
            </a:r>
            <a:r>
              <a:rPr lang="it-IT"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2016</a:t>
            </a:r>
            <a:endParaRPr lang="it-IT"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r>
              <a:rPr lang="it-IT" sz="7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Giornata</a:t>
            </a:r>
          </a:p>
          <a:p>
            <a:pPr algn="ctr"/>
            <a:r>
              <a:rPr lang="it-IT"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PARTNER</a:t>
            </a:r>
          </a:p>
          <a:p>
            <a:pPr algn="ctr"/>
            <a:r>
              <a:rPr lang="it-IT" sz="7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GOLD</a:t>
            </a:r>
          </a:p>
        </p:txBody>
      </p:sp>
    </p:spTree>
    <p:extLst>
      <p:ext uri="{BB962C8B-B14F-4D97-AF65-F5344CB8AC3E}">
        <p14:creationId xmlns:p14="http://schemas.microsoft.com/office/powerpoint/2010/main" val="751737091"/>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p:cNvSpPr txBox="1">
            <a:spLocks/>
          </p:cNvSpPr>
          <p:nvPr/>
        </p:nvSpPr>
        <p:spPr bwMode="auto">
          <a:xfrm>
            <a:off x="899592" y="72008"/>
            <a:ext cx="7488832" cy="548680"/>
          </a:xfrm>
          <a:prstGeom prst="rect">
            <a:avLst/>
          </a:prstGeom>
          <a:noFill/>
          <a:ln>
            <a:miter lim="800000"/>
            <a:headEnd/>
            <a:tailEnd/>
          </a:ln>
        </p:spPr>
        <p:txBody>
          <a:bodyPr anchor="ctr"/>
          <a:lstStyle/>
          <a:p>
            <a:pPr algn="ctr">
              <a:defRPr/>
            </a:pPr>
            <a:r>
              <a:rPr lang="it-IT" sz="3600" b="1" dirty="0" smtClean="0">
                <a:solidFill>
                  <a:schemeClr val="bg1"/>
                </a:solidFill>
                <a:latin typeface="+mj-lt"/>
              </a:rPr>
              <a:t>Situazione  Nazionale 2015</a:t>
            </a:r>
            <a:endParaRPr lang="it-IT" sz="3600" b="1" dirty="0">
              <a:solidFill>
                <a:schemeClr val="bg1"/>
              </a:solidFill>
              <a:latin typeface="+mj-lt"/>
              <a:cs typeface="+mj-cs"/>
            </a:endParaRPr>
          </a:p>
        </p:txBody>
      </p:sp>
      <p:sp>
        <p:nvSpPr>
          <p:cNvPr id="6" name="Rectangle 4"/>
          <p:cNvSpPr>
            <a:spLocks noChangeArrowheads="1"/>
          </p:cNvSpPr>
          <p:nvPr/>
        </p:nvSpPr>
        <p:spPr bwMode="auto">
          <a:xfrm>
            <a:off x="683568" y="692696"/>
            <a:ext cx="8064896" cy="5976937"/>
          </a:xfrm>
          <a:prstGeom prst="rect">
            <a:avLst/>
          </a:prstGeom>
          <a:noFill/>
          <a:ln w="9525">
            <a:noFill/>
            <a:miter lim="800000"/>
            <a:headEnd/>
            <a:tailEnd/>
          </a:ln>
        </p:spPr>
        <p:txBody>
          <a:bodyPr/>
          <a:lstStyle/>
          <a:p>
            <a:pPr marL="912813" lvl="1" indent="-285750">
              <a:lnSpc>
                <a:spcPct val="105000"/>
              </a:lnSpc>
              <a:spcBef>
                <a:spcPct val="20000"/>
              </a:spcBef>
              <a:spcAft>
                <a:spcPts val="600"/>
              </a:spcAft>
              <a:buClr>
                <a:srgbClr val="000090"/>
              </a:buClr>
              <a:buSzPct val="65000"/>
              <a:buFont typeface="Wingdings" pitchFamily="2" charset="2"/>
              <a:buChar char="q"/>
              <a:defRPr/>
            </a:pPr>
            <a:r>
              <a:rPr lang="it-IT" sz="1900" dirty="0" smtClean="0">
                <a:solidFill>
                  <a:srgbClr val="C00000"/>
                </a:solidFill>
                <a:latin typeface="Arial Rounded MT Bold" pitchFamily="34" charset="0"/>
              </a:rPr>
              <a:t>Totale MMG ns. Clienti</a:t>
            </a:r>
            <a:r>
              <a:rPr lang="it-IT" sz="1900" dirty="0" smtClean="0">
                <a:solidFill>
                  <a:srgbClr val="800000"/>
                </a:solidFill>
                <a:latin typeface="Arial Rounded MT Bold" pitchFamily="34" charset="0"/>
              </a:rPr>
              <a:t>:</a:t>
            </a:r>
          </a:p>
          <a:p>
            <a:pPr marL="1320800" lvl="2" indent="-228600">
              <a:spcBef>
                <a:spcPts val="600"/>
              </a:spcBef>
              <a:buClr>
                <a:srgbClr val="000090"/>
              </a:buClr>
              <a:buSzPct val="65000"/>
              <a:buFont typeface="Wingdings" pitchFamily="2" charset="2"/>
              <a:buChar char="§"/>
              <a:defRPr/>
            </a:pPr>
            <a:r>
              <a:rPr lang="it-IT" sz="1600" dirty="0" smtClean="0">
                <a:solidFill>
                  <a:srgbClr val="C00000"/>
                </a:solidFill>
                <a:latin typeface="Arial Rounded MT Bold" pitchFamily="34" charset="0"/>
              </a:rPr>
              <a:t>MMG</a:t>
            </a:r>
            <a:r>
              <a:rPr lang="it-IT" sz="1600" dirty="0" smtClean="0">
                <a:solidFill>
                  <a:srgbClr val="404040"/>
                </a:solidFill>
                <a:latin typeface="Arial Rounded MT Bold" pitchFamily="34" charset="0"/>
              </a:rPr>
              <a:t>  </a:t>
            </a:r>
            <a:r>
              <a:rPr lang="it-IT" sz="1600" dirty="0" smtClean="0">
                <a:solidFill>
                  <a:srgbClr val="C00000"/>
                </a:solidFill>
                <a:latin typeface="Arial Rounded MT Bold" pitchFamily="34" charset="0"/>
              </a:rPr>
              <a:t>Millewin 			 		</a:t>
            </a:r>
            <a:r>
              <a:rPr lang="it-IT" sz="2400" b="1" dirty="0" smtClean="0">
                <a:solidFill>
                  <a:srgbClr val="C00000"/>
                </a:solidFill>
                <a:latin typeface="Arial Rounded MT Bold" pitchFamily="34" charset="0"/>
              </a:rPr>
              <a:t>18.174</a:t>
            </a:r>
          </a:p>
          <a:p>
            <a:pPr marL="1320800" lvl="2" indent="-228600">
              <a:spcBef>
                <a:spcPts val="600"/>
              </a:spcBef>
              <a:buClr>
                <a:srgbClr val="000090"/>
              </a:buClr>
              <a:buSzPct val="65000"/>
              <a:buFont typeface="Wingdings" pitchFamily="2" charset="2"/>
              <a:buChar char="§"/>
              <a:defRPr/>
            </a:pPr>
            <a:r>
              <a:rPr lang="it-IT" sz="1600" dirty="0" smtClean="0">
                <a:latin typeface="Arial Rounded MT Bold" pitchFamily="34" charset="0"/>
              </a:rPr>
              <a:t>MMG  </a:t>
            </a:r>
            <a:r>
              <a:rPr lang="it-IT" sz="1600" dirty="0" err="1" smtClean="0">
                <a:latin typeface="Arial Rounded MT Bold" pitchFamily="34" charset="0"/>
              </a:rPr>
              <a:t>RRSnet</a:t>
            </a:r>
            <a:r>
              <a:rPr lang="it-IT" sz="1600" dirty="0" smtClean="0">
                <a:latin typeface="Arial Rounded MT Bold" pitchFamily="34" charset="0"/>
              </a:rPr>
              <a:t>  + RRS Server 		      </a:t>
            </a:r>
            <a:r>
              <a:rPr lang="it-IT" sz="2000" b="1" dirty="0" smtClean="0">
                <a:solidFill>
                  <a:srgbClr val="C00000"/>
                </a:solidFill>
                <a:latin typeface="Arial Rounded MT Bold" pitchFamily="34" charset="0"/>
              </a:rPr>
              <a:t>6.192</a:t>
            </a:r>
          </a:p>
          <a:p>
            <a:pPr marL="1320800" lvl="2" indent="-228600">
              <a:lnSpc>
                <a:spcPct val="120000"/>
              </a:lnSpc>
              <a:buClr>
                <a:srgbClr val="000090"/>
              </a:buClr>
              <a:buSzPct val="65000"/>
              <a:buFont typeface="Courier New" pitchFamily="49" charset="0"/>
              <a:buChar char="o"/>
              <a:defRPr/>
            </a:pPr>
            <a:endParaRPr lang="it-IT" sz="1600" dirty="0">
              <a:solidFill>
                <a:srgbClr val="880502"/>
              </a:solidFill>
              <a:latin typeface="Arial Rounded MT Bold" pitchFamily="34" charset="0"/>
            </a:endParaRPr>
          </a:p>
          <a:p>
            <a:pPr marL="912813" lvl="1" indent="-285750">
              <a:lnSpc>
                <a:spcPct val="80000"/>
              </a:lnSpc>
              <a:buClr>
                <a:srgbClr val="000090"/>
              </a:buClr>
              <a:buSzPct val="65000"/>
              <a:buFont typeface="Wingdings" pitchFamily="2" charset="2"/>
              <a:buChar char="q"/>
              <a:defRPr/>
            </a:pPr>
            <a:r>
              <a:rPr lang="it-IT" sz="1900" dirty="0" smtClean="0">
                <a:solidFill>
                  <a:srgbClr val="C00000"/>
                </a:solidFill>
                <a:latin typeface="Arial Rounded MT Bold" pitchFamily="34" charset="0"/>
              </a:rPr>
              <a:t>Progetti Regionali</a:t>
            </a:r>
          </a:p>
          <a:p>
            <a:pPr marL="912813" lvl="1" indent="-285750">
              <a:lnSpc>
                <a:spcPct val="80000"/>
              </a:lnSpc>
              <a:buClr>
                <a:srgbClr val="000090"/>
              </a:buClr>
              <a:buSzPct val="65000"/>
              <a:buFont typeface="Wingdings" pitchFamily="2" charset="2"/>
              <a:buChar char="q"/>
              <a:defRPr/>
            </a:pPr>
            <a:endParaRPr lang="it-IT" sz="1900" dirty="0">
              <a:solidFill>
                <a:srgbClr val="C00000"/>
              </a:solidFill>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smtClean="0">
                <a:latin typeface="Arial Rounded MT Bold" pitchFamily="34" charset="0"/>
              </a:rPr>
              <a:t>CRS </a:t>
            </a:r>
            <a:r>
              <a:rPr lang="it-IT" sz="1600" dirty="0">
                <a:latin typeface="Arial Rounded MT Bold" pitchFamily="34" charset="0"/>
              </a:rPr>
              <a:t>SISS (Lombardia)	</a:t>
            </a:r>
            <a:r>
              <a:rPr lang="it-IT" sz="1600" dirty="0" smtClean="0">
                <a:latin typeface="Arial Rounded MT Bold" pitchFamily="34" charset="0"/>
              </a:rPr>
              <a:t>  </a:t>
            </a:r>
            <a:r>
              <a:rPr lang="it-IT" sz="1600" dirty="0">
                <a:latin typeface="Arial Rounded MT Bold" pitchFamily="34" charset="0"/>
              </a:rPr>
              <a:t>	</a:t>
            </a:r>
            <a:r>
              <a:rPr lang="it-IT" sz="1600" dirty="0" smtClean="0">
                <a:latin typeface="Arial Rounded MT Bold" pitchFamily="34" charset="0"/>
              </a:rPr>
              <a:t>                        	1.635</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SOLE (Emilia Romagna) </a:t>
            </a:r>
            <a:r>
              <a:rPr lang="it-IT" sz="1600" dirty="0" smtClean="0">
                <a:latin typeface="Arial Rounded MT Bold" pitchFamily="34" charset="0"/>
              </a:rPr>
              <a:t>                                    1.647</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smtClean="0">
                <a:latin typeface="Arial Rounded MT Bold" pitchFamily="34" charset="0"/>
              </a:rPr>
              <a:t>SAR (Umbria</a:t>
            </a:r>
            <a:r>
              <a:rPr lang="it-IT" sz="1600" dirty="0">
                <a:latin typeface="Arial Rounded MT Bold" pitchFamily="34" charset="0"/>
              </a:rPr>
              <a:t>)				    </a:t>
            </a:r>
            <a:r>
              <a:rPr lang="it-IT" sz="1600" dirty="0" smtClean="0">
                <a:latin typeface="Arial Rounded MT Bold" pitchFamily="34" charset="0"/>
              </a:rPr>
              <a:t>      		    545</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DOGE </a:t>
            </a:r>
            <a:r>
              <a:rPr lang="it-IT" sz="1600" dirty="0" smtClean="0">
                <a:latin typeface="Arial Rounded MT Bold" pitchFamily="34" charset="0"/>
              </a:rPr>
              <a:t>– </a:t>
            </a:r>
            <a:r>
              <a:rPr lang="it-IT" sz="1600" dirty="0" err="1" smtClean="0">
                <a:latin typeface="Arial Rounded MT Bold" pitchFamily="34" charset="0"/>
              </a:rPr>
              <a:t>FSEr</a:t>
            </a:r>
            <a:r>
              <a:rPr lang="it-IT" sz="1600" dirty="0" smtClean="0">
                <a:latin typeface="Arial Rounded MT Bold" pitchFamily="34" charset="0"/>
              </a:rPr>
              <a:t> (Veneto</a:t>
            </a:r>
            <a:r>
              <a:rPr lang="it-IT" sz="1600" dirty="0">
                <a:latin typeface="Arial Rounded MT Bold" pitchFamily="34" charset="0"/>
              </a:rPr>
              <a:t>)		</a:t>
            </a:r>
            <a:r>
              <a:rPr lang="it-IT" sz="1600" dirty="0" smtClean="0">
                <a:latin typeface="Arial Rounded MT Bold" pitchFamily="34" charset="0"/>
              </a:rPr>
              <a:t>      		         1.895</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AMPERE </a:t>
            </a:r>
            <a:r>
              <a:rPr lang="it-IT" sz="1600" dirty="0" smtClean="0">
                <a:latin typeface="Arial Rounded MT Bold" pitchFamily="34" charset="0"/>
              </a:rPr>
              <a:t>(Prov. Aut. Trento)</a:t>
            </a:r>
            <a:r>
              <a:rPr lang="it-IT" sz="1600" dirty="0">
                <a:latin typeface="Arial Rounded MT Bold" pitchFamily="34" charset="0"/>
              </a:rPr>
              <a:t>		    </a:t>
            </a:r>
            <a:r>
              <a:rPr lang="it-IT" sz="1600" dirty="0" smtClean="0">
                <a:latin typeface="Arial Rounded MT Bold" pitchFamily="34" charset="0"/>
              </a:rPr>
              <a:t>    		    134</a:t>
            </a:r>
          </a:p>
          <a:p>
            <a:pPr marL="1320800" lvl="2" indent="-228600">
              <a:lnSpc>
                <a:spcPct val="80000"/>
              </a:lnSpc>
              <a:spcBef>
                <a:spcPts val="400"/>
              </a:spcBef>
              <a:buClr>
                <a:srgbClr val="000090"/>
              </a:buClr>
              <a:buSzPct val="65000"/>
              <a:buFont typeface="Wingdings" pitchFamily="2" charset="2"/>
              <a:buChar char="§"/>
              <a:defRPr/>
            </a:pPr>
            <a:r>
              <a:rPr lang="it-IT" sz="1600" dirty="0" smtClean="0">
                <a:latin typeface="Arial Rounded MT Bold" pitchFamily="34" charset="0"/>
              </a:rPr>
              <a:t>SIS FSE EPRE  (Prov. Aut. Bolzano)	        	    146</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smtClean="0">
                <a:latin typeface="Arial Rounded MT Bold" pitchFamily="34" charset="0"/>
              </a:rPr>
              <a:t>SAL </a:t>
            </a:r>
            <a:r>
              <a:rPr lang="it-IT" sz="1600" dirty="0">
                <a:latin typeface="Arial Rounded MT Bold" pitchFamily="34" charset="0"/>
              </a:rPr>
              <a:t>(Liguria</a:t>
            </a:r>
            <a:r>
              <a:rPr lang="it-IT" sz="1600" dirty="0" smtClean="0">
                <a:latin typeface="Arial Rounded MT Bold" pitchFamily="34" charset="0"/>
              </a:rPr>
              <a:t>)   </a:t>
            </a:r>
            <a:r>
              <a:rPr lang="it-IT" sz="1600" dirty="0">
                <a:latin typeface="Arial Rounded MT Bold" pitchFamily="34" charset="0"/>
              </a:rPr>
              <a:t>		                     </a:t>
            </a:r>
            <a:r>
              <a:rPr lang="it-IT" sz="1600" dirty="0" smtClean="0">
                <a:latin typeface="Arial Rounded MT Bold" pitchFamily="34" charset="0"/>
              </a:rPr>
              <a:t>           	    985</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CIC – (Valle d’Aosta) 			   </a:t>
            </a:r>
            <a:r>
              <a:rPr lang="it-IT" sz="1600" dirty="0" smtClean="0">
                <a:latin typeface="Arial Rounded MT Bold" pitchFamily="34" charset="0"/>
              </a:rPr>
              <a:t>      	    110</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SIST (Puglia )				    </a:t>
            </a:r>
            <a:r>
              <a:rPr lang="it-IT" sz="1600" dirty="0" smtClean="0">
                <a:latin typeface="Arial Rounded MT Bold" pitchFamily="34" charset="0"/>
              </a:rPr>
              <a:t>     		    477</a:t>
            </a:r>
            <a:endParaRPr lang="it-IT" sz="1400" dirty="0">
              <a:solidFill>
                <a:srgbClr val="FF0000"/>
              </a:solidFill>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MEDIR (Sardegna) 	</a:t>
            </a:r>
            <a:r>
              <a:rPr lang="it-IT" sz="1600" dirty="0" smtClean="0">
                <a:latin typeface="Arial Rounded MT Bold" pitchFamily="34" charset="0"/>
              </a:rPr>
              <a:t>   </a:t>
            </a:r>
            <a:r>
              <a:rPr lang="it-IT" sz="1600" dirty="0">
                <a:latin typeface="Arial Rounded MT Bold" pitchFamily="34" charset="0"/>
              </a:rPr>
              <a:t>		</a:t>
            </a:r>
            <a:r>
              <a:rPr lang="it-IT" sz="1600" dirty="0" smtClean="0">
                <a:latin typeface="Arial Rounded MT Bold" pitchFamily="34" charset="0"/>
              </a:rPr>
              <a:t>         		    172</a:t>
            </a:r>
            <a:endParaRPr lang="it-IT" sz="1600" dirty="0">
              <a:latin typeface="Arial Rounded MT Bold" pitchFamily="34" charset="0"/>
            </a:endParaRPr>
          </a:p>
          <a:p>
            <a:pPr marL="1320800" lvl="2" indent="-228600">
              <a:lnSpc>
                <a:spcPct val="80000"/>
              </a:lnSpc>
              <a:spcBef>
                <a:spcPts val="400"/>
              </a:spcBef>
              <a:buClr>
                <a:srgbClr val="000090"/>
              </a:buClr>
              <a:buSzPct val="65000"/>
              <a:buFont typeface="Wingdings" pitchFamily="2" charset="2"/>
              <a:buChar char="§"/>
              <a:defRPr/>
            </a:pPr>
            <a:r>
              <a:rPr lang="it-IT" sz="1600" dirty="0">
                <a:latin typeface="Arial Rounded MT Bold" pitchFamily="34" charset="0"/>
              </a:rPr>
              <a:t>CSE (Toscana)	</a:t>
            </a:r>
            <a:r>
              <a:rPr lang="it-IT" sz="1600" dirty="0" smtClean="0">
                <a:latin typeface="Arial Rounded MT Bold" pitchFamily="34" charset="0"/>
              </a:rPr>
              <a:t>    </a:t>
            </a:r>
            <a:r>
              <a:rPr lang="it-IT" sz="1600" dirty="0">
                <a:latin typeface="Arial Rounded MT Bold" pitchFamily="34" charset="0"/>
              </a:rPr>
              <a:t>		</a:t>
            </a:r>
            <a:r>
              <a:rPr lang="it-IT" sz="1600" dirty="0" smtClean="0">
                <a:latin typeface="Arial Rounded MT Bold" pitchFamily="34" charset="0"/>
              </a:rPr>
              <a:t>      			2.322</a:t>
            </a:r>
          </a:p>
          <a:p>
            <a:pPr marL="1320800" lvl="2" indent="-228600">
              <a:lnSpc>
                <a:spcPct val="80000"/>
              </a:lnSpc>
              <a:spcBef>
                <a:spcPts val="400"/>
              </a:spcBef>
              <a:buClr>
                <a:srgbClr val="000090"/>
              </a:buClr>
              <a:buSzPct val="65000"/>
              <a:buFont typeface="Wingdings" pitchFamily="2" charset="2"/>
              <a:buChar char="§"/>
              <a:defRPr/>
            </a:pPr>
            <a:r>
              <a:rPr lang="it-IT" sz="1600" dirty="0" smtClean="0">
                <a:latin typeface="Arial Rounded MT Bold" pitchFamily="34" charset="0"/>
              </a:rPr>
              <a:t>Friuli  (MIR)							    606</a:t>
            </a:r>
          </a:p>
          <a:p>
            <a:pPr marL="1320800" lvl="2" indent="-228600">
              <a:lnSpc>
                <a:spcPct val="80000"/>
              </a:lnSpc>
              <a:spcBef>
                <a:spcPts val="400"/>
              </a:spcBef>
              <a:buClr>
                <a:srgbClr val="000090"/>
              </a:buClr>
              <a:buSzPct val="65000"/>
              <a:defRPr/>
            </a:pPr>
            <a:r>
              <a:rPr lang="it-IT" sz="1600" dirty="0" smtClean="0">
                <a:latin typeface="Arial Rounded MT Bold" pitchFamily="34" charset="0"/>
              </a:rPr>
              <a:t>.   SIRPE Piemonte  </a:t>
            </a:r>
            <a:r>
              <a:rPr lang="it-IT" sz="1600" b="1" dirty="0" smtClean="0">
                <a:solidFill>
                  <a:srgbClr val="FF0000"/>
                </a:solidFill>
                <a:latin typeface="Arial Rounded MT Bold" pitchFamily="34" charset="0"/>
              </a:rPr>
              <a:t>					  	  </a:t>
            </a:r>
            <a:r>
              <a:rPr lang="it-IT" sz="1600" dirty="0" smtClean="0">
                <a:latin typeface="Arial Rounded MT Bold" pitchFamily="34" charset="0"/>
              </a:rPr>
              <a:t>1045</a:t>
            </a:r>
            <a:endParaRPr lang="it-IT" sz="1600" dirty="0">
              <a:latin typeface="Arial Rounded MT Bold" pitchFamily="34" charset="0"/>
            </a:endParaRPr>
          </a:p>
          <a:p>
            <a:pPr marL="1320800" lvl="2" indent="-228600">
              <a:lnSpc>
                <a:spcPct val="80000"/>
              </a:lnSpc>
              <a:buClr>
                <a:srgbClr val="000090"/>
              </a:buClr>
              <a:buSzPct val="65000"/>
              <a:defRPr/>
            </a:pPr>
            <a:endParaRPr lang="it-IT" sz="1600" dirty="0">
              <a:solidFill>
                <a:srgbClr val="FF0000"/>
              </a:solidFill>
              <a:latin typeface="Arial Rounded MT Bold" pitchFamily="34" charset="0"/>
            </a:endParaRPr>
          </a:p>
        </p:txBody>
      </p:sp>
      <p:sp>
        <p:nvSpPr>
          <p:cNvPr id="2" name="Rettangolo 1"/>
          <p:cNvSpPr/>
          <p:nvPr/>
        </p:nvSpPr>
        <p:spPr>
          <a:xfrm>
            <a:off x="4037238" y="3244334"/>
            <a:ext cx="237566" cy="369332"/>
          </a:xfrm>
          <a:prstGeom prst="rect">
            <a:avLst/>
          </a:prstGeom>
        </p:spPr>
        <p:txBody>
          <a:bodyPr wrap="none">
            <a:spAutoFit/>
          </a:bodyPr>
          <a:lstStyle/>
          <a:p>
            <a:r>
              <a:rPr lang="it-IT"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it-IT" dirty="0"/>
          </a:p>
        </p:txBody>
      </p:sp>
    </p:spTree>
    <p:extLst>
      <p:ext uri="{BB962C8B-B14F-4D97-AF65-F5344CB8AC3E}">
        <p14:creationId xmlns:p14="http://schemas.microsoft.com/office/powerpoint/2010/main" val="108447269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1"/>
          <p:cNvGraphicFramePr>
            <a:graphicFrameLocks noGrp="1"/>
          </p:cNvGraphicFramePr>
          <p:nvPr>
            <p:ph idx="1"/>
            <p:extLst>
              <p:ext uri="{D42A27DB-BD31-4B8C-83A1-F6EECF244321}">
                <p14:modId xmlns:p14="http://schemas.microsoft.com/office/powerpoint/2010/main" val="1263991482"/>
              </p:ext>
            </p:extLst>
          </p:nvPr>
        </p:nvGraphicFramePr>
        <p:xfrm>
          <a:off x="457200" y="764704"/>
          <a:ext cx="822960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ttangolo 4"/>
          <p:cNvSpPr/>
          <p:nvPr/>
        </p:nvSpPr>
        <p:spPr>
          <a:xfrm>
            <a:off x="1835696" y="-99392"/>
            <a:ext cx="5548314" cy="769441"/>
          </a:xfrm>
          <a:prstGeom prst="rect">
            <a:avLst/>
          </a:prstGeom>
        </p:spPr>
        <p:txBody>
          <a:bodyPr wrap="none">
            <a:spAutoFit/>
          </a:bodyPr>
          <a:lstStyle/>
          <a:p>
            <a:pPr algn="ctr"/>
            <a:r>
              <a:rPr lang="it-IT" sz="4400" b="1" dirty="0">
                <a:ln>
                  <a:solidFill>
                    <a:srgbClr val="C00000"/>
                  </a:solidFill>
                </a:ln>
                <a:solidFill>
                  <a:schemeClr val="bg1"/>
                </a:solidFill>
              </a:rPr>
              <a:t>La Millennium Oggi </a:t>
            </a:r>
          </a:p>
        </p:txBody>
      </p:sp>
    </p:spTree>
    <p:extLst>
      <p:ext uri="{BB962C8B-B14F-4D97-AF65-F5344CB8AC3E}">
        <p14:creationId xmlns:p14="http://schemas.microsoft.com/office/powerpoint/2010/main" val="54286894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6660232" y="1700213"/>
            <a:ext cx="864096" cy="503239"/>
          </a:xfrm>
          <a:prstGeom prst="rect">
            <a:avLst/>
          </a:prstGeom>
          <a:solidFill>
            <a:schemeClr val="bg1"/>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074" name="Text Box 4"/>
          <p:cNvSpPr txBox="1">
            <a:spLocks noChangeArrowheads="1"/>
          </p:cNvSpPr>
          <p:nvPr/>
        </p:nvSpPr>
        <p:spPr bwMode="auto">
          <a:xfrm>
            <a:off x="3995738" y="1387624"/>
            <a:ext cx="2165350" cy="457200"/>
          </a:xfrm>
          <a:prstGeom prst="rect">
            <a:avLst/>
          </a:prstGeom>
          <a:solidFill>
            <a:srgbClr val="FFFFFF"/>
          </a:solidFill>
          <a:ln w="28575">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1200" b="1" dirty="0">
                <a:solidFill>
                  <a:srgbClr val="003366"/>
                </a:solidFill>
              </a:rPr>
              <a:t>Direttore Generale</a:t>
            </a:r>
          </a:p>
          <a:p>
            <a:pPr algn="ctr" eaLnBrk="1" hangingPunct="1">
              <a:spcBef>
                <a:spcPct val="0"/>
              </a:spcBef>
              <a:buFontTx/>
              <a:buNone/>
            </a:pPr>
            <a:r>
              <a:rPr lang="it-IT" altLang="it-IT" sz="1200" dirty="0">
                <a:solidFill>
                  <a:srgbClr val="993300"/>
                </a:solidFill>
              </a:rPr>
              <a:t>Adriano Bossini</a:t>
            </a:r>
          </a:p>
          <a:p>
            <a:pPr eaLnBrk="1" hangingPunct="1">
              <a:spcBef>
                <a:spcPct val="0"/>
              </a:spcBef>
              <a:buFontTx/>
              <a:buNone/>
            </a:pPr>
            <a:endParaRPr lang="it-IT" altLang="it-IT" sz="1800" dirty="0"/>
          </a:p>
        </p:txBody>
      </p:sp>
      <p:sp>
        <p:nvSpPr>
          <p:cNvPr id="3075" name="Line 5"/>
          <p:cNvSpPr>
            <a:spLocks noChangeShapeType="1"/>
          </p:cNvSpPr>
          <p:nvPr/>
        </p:nvSpPr>
        <p:spPr bwMode="auto">
          <a:xfrm>
            <a:off x="5076825" y="1700213"/>
            <a:ext cx="1588" cy="288925"/>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76" name="Text Box 6"/>
          <p:cNvSpPr txBox="1">
            <a:spLocks noChangeArrowheads="1"/>
          </p:cNvSpPr>
          <p:nvPr/>
        </p:nvSpPr>
        <p:spPr bwMode="auto">
          <a:xfrm>
            <a:off x="1908175" y="2997200"/>
            <a:ext cx="1736725" cy="571500"/>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Servizio Clienti</a:t>
            </a:r>
          </a:p>
          <a:p>
            <a:pPr algn="ctr" eaLnBrk="1" hangingPunct="1">
              <a:spcBef>
                <a:spcPct val="0"/>
              </a:spcBef>
              <a:buFontTx/>
              <a:buNone/>
            </a:pPr>
            <a:endParaRPr lang="it-IT" altLang="it-IT" sz="700" b="1" dirty="0">
              <a:solidFill>
                <a:srgbClr val="993300"/>
              </a:solidFill>
            </a:endParaRPr>
          </a:p>
          <a:p>
            <a:pPr algn="ctr" eaLnBrk="1" hangingPunct="1">
              <a:spcBef>
                <a:spcPct val="0"/>
              </a:spcBef>
              <a:buFontTx/>
              <a:buNone/>
            </a:pPr>
            <a:r>
              <a:rPr lang="it-IT" altLang="it-IT" sz="900">
                <a:solidFill>
                  <a:srgbClr val="993300"/>
                </a:solidFill>
              </a:rPr>
              <a:t>Sandra Stefanacci</a:t>
            </a:r>
          </a:p>
          <a:p>
            <a:pPr eaLnBrk="1" hangingPunct="1">
              <a:spcBef>
                <a:spcPct val="0"/>
              </a:spcBef>
              <a:buFontTx/>
              <a:buNone/>
            </a:pPr>
            <a:endParaRPr lang="it-IT" altLang="it-IT" sz="1800" dirty="0"/>
          </a:p>
        </p:txBody>
      </p:sp>
      <p:sp>
        <p:nvSpPr>
          <p:cNvPr id="3077" name="Text Box 9"/>
          <p:cNvSpPr txBox="1">
            <a:spLocks noChangeArrowheads="1"/>
          </p:cNvSpPr>
          <p:nvPr/>
        </p:nvSpPr>
        <p:spPr bwMode="auto">
          <a:xfrm>
            <a:off x="395288" y="3932238"/>
            <a:ext cx="1296987" cy="1584325"/>
          </a:xfrm>
          <a:prstGeom prst="rect">
            <a:avLst/>
          </a:prstGeom>
          <a:solidFill>
            <a:srgbClr val="FFFFFF"/>
          </a:solidFill>
          <a:ln w="1270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Assistenza Tecnica</a:t>
            </a:r>
          </a:p>
          <a:p>
            <a:pPr algn="ctr" eaLnBrk="1" hangingPunct="1">
              <a:spcBef>
                <a:spcPct val="0"/>
              </a:spcBef>
              <a:buFontTx/>
              <a:buNone/>
            </a:pPr>
            <a:r>
              <a:rPr lang="it-IT" altLang="it-IT" sz="900" b="1" dirty="0">
                <a:solidFill>
                  <a:srgbClr val="003366"/>
                </a:solidFill>
              </a:rPr>
              <a:t>II^ livello</a:t>
            </a:r>
          </a:p>
          <a:p>
            <a:pPr algn="ctr" eaLnBrk="1" hangingPunct="1">
              <a:spcBef>
                <a:spcPct val="0"/>
              </a:spcBef>
              <a:buFontTx/>
              <a:buNone/>
            </a:pPr>
            <a:endParaRPr lang="it-IT" altLang="it-IT" sz="900" dirty="0">
              <a:solidFill>
                <a:srgbClr val="993300"/>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Guendalina Fantoni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Francesca Scrò</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Stefania Della Sala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Lucia </a:t>
            </a:r>
            <a:r>
              <a:rPr lang="it-IT" altLang="it-IT" sz="700" dirty="0" err="1">
                <a:solidFill>
                  <a:srgbClr val="333399"/>
                </a:solidFill>
              </a:rPr>
              <a:t>Beneforti</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Debora Mani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Ramona Marino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Noè </a:t>
            </a:r>
            <a:r>
              <a:rPr lang="it-IT" altLang="it-IT" sz="700" dirty="0" err="1">
                <a:solidFill>
                  <a:srgbClr val="333399"/>
                </a:solidFill>
              </a:rPr>
              <a:t>Molica</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Pietro Picconi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Veronica Samminiatesi</a:t>
            </a:r>
          </a:p>
          <a:p>
            <a:pPr eaLnBrk="1" hangingPunct="1">
              <a:spcBef>
                <a:spcPct val="0"/>
              </a:spcBef>
              <a:buClr>
                <a:srgbClr val="333399"/>
              </a:buClr>
              <a:buFont typeface="Times New Roman" panose="02020603050405020304" pitchFamily="18" charset="0"/>
              <a:buNone/>
            </a:pPr>
            <a:endParaRPr lang="it-IT" altLang="it-IT" sz="700" dirty="0">
              <a:solidFill>
                <a:srgbClr val="993300"/>
              </a:solidFill>
            </a:endParaRPr>
          </a:p>
          <a:p>
            <a:pPr algn="ctr" eaLnBrk="1" hangingPunct="1">
              <a:spcBef>
                <a:spcPct val="0"/>
              </a:spcBef>
              <a:buFontTx/>
              <a:buNone/>
            </a:pPr>
            <a:endParaRPr lang="it-IT" altLang="it-IT" sz="900" dirty="0">
              <a:solidFill>
                <a:srgbClr val="993300"/>
              </a:solidFill>
            </a:endParaRPr>
          </a:p>
          <a:p>
            <a:pPr eaLnBrk="1" hangingPunct="1">
              <a:spcBef>
                <a:spcPct val="0"/>
              </a:spcBef>
              <a:buFontTx/>
              <a:buNone/>
            </a:pPr>
            <a:endParaRPr lang="it-IT" altLang="it-IT" sz="1800" dirty="0"/>
          </a:p>
        </p:txBody>
      </p:sp>
      <p:sp>
        <p:nvSpPr>
          <p:cNvPr id="3078" name="Text Box 10"/>
          <p:cNvSpPr txBox="1">
            <a:spLocks noChangeArrowheads="1"/>
          </p:cNvSpPr>
          <p:nvPr/>
        </p:nvSpPr>
        <p:spPr bwMode="auto">
          <a:xfrm>
            <a:off x="1835150" y="3932238"/>
            <a:ext cx="1225550" cy="2303462"/>
          </a:xfrm>
          <a:prstGeom prst="rect">
            <a:avLst/>
          </a:prstGeom>
          <a:solidFill>
            <a:srgbClr val="FFFFFF"/>
          </a:solidFill>
          <a:ln w="1270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Help Desk AV</a:t>
            </a:r>
          </a:p>
          <a:p>
            <a:pPr eaLnBrk="1" hangingPunct="1">
              <a:spcBef>
                <a:spcPct val="0"/>
              </a:spcBef>
              <a:buFontTx/>
              <a:buNone/>
            </a:pPr>
            <a:endParaRPr lang="it-IT" altLang="it-IT" sz="900" dirty="0">
              <a:solidFill>
                <a:srgbClr val="993300"/>
              </a:solidFill>
            </a:endParaRPr>
          </a:p>
          <a:p>
            <a:pPr eaLnBrk="1" hangingPunct="1">
              <a:spcBef>
                <a:spcPct val="0"/>
              </a:spcBef>
              <a:buClr>
                <a:srgbClr val="333399"/>
              </a:buClr>
              <a:buFont typeface="Times New Roman" panose="02020603050405020304" pitchFamily="18" charset="0"/>
              <a:buNone/>
            </a:pP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Maria </a:t>
            </a:r>
            <a:r>
              <a:rPr lang="it-IT" altLang="it-IT" sz="700" dirty="0" err="1">
                <a:solidFill>
                  <a:srgbClr val="333399"/>
                </a:solidFill>
              </a:rPr>
              <a:t>Carrabs</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Antonella Carbone</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Tiziana de Piano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Alessandro de Piano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Antonietta de Vito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Maria A. Gaita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Gerardo Mazza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Concetta </a:t>
            </a:r>
            <a:r>
              <a:rPr lang="it-IT" altLang="it-IT" sz="700" dirty="0" err="1">
                <a:solidFill>
                  <a:srgbClr val="333399"/>
                </a:solidFill>
              </a:rPr>
              <a:t>Prizio</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Francesca Russo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Ambra </a:t>
            </a:r>
            <a:r>
              <a:rPr lang="it-IT" altLang="it-IT" sz="700" dirty="0" err="1">
                <a:solidFill>
                  <a:srgbClr val="333399"/>
                </a:solidFill>
              </a:rPr>
              <a:t>Scalzullo</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Iole </a:t>
            </a:r>
            <a:r>
              <a:rPr lang="it-IT" altLang="it-IT" sz="700" dirty="0" err="1">
                <a:solidFill>
                  <a:srgbClr val="333399"/>
                </a:solidFill>
              </a:rPr>
              <a:t>Scalzullo</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Hermann Magliacane</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Domenico De Luca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Andrea Gaeta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Daniele Zambrano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Michele D’Onofrio</a:t>
            </a:r>
          </a:p>
          <a:p>
            <a:pPr eaLnBrk="1" hangingPunct="1">
              <a:spcBef>
                <a:spcPct val="0"/>
              </a:spcBef>
              <a:buClr>
                <a:srgbClr val="333399"/>
              </a:buClr>
              <a:buFontTx/>
              <a:buNone/>
            </a:pPr>
            <a:r>
              <a:rPr lang="it-IT" altLang="it-IT" sz="700" dirty="0">
                <a:solidFill>
                  <a:srgbClr val="333399"/>
                </a:solidFill>
              </a:rPr>
              <a:t>Cinzia </a:t>
            </a:r>
            <a:r>
              <a:rPr lang="it-IT" altLang="it-IT" sz="700" dirty="0" err="1">
                <a:solidFill>
                  <a:srgbClr val="333399"/>
                </a:solidFill>
              </a:rPr>
              <a:t>Carfagno</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endParaRPr lang="it-IT" altLang="it-IT" sz="700" dirty="0">
              <a:solidFill>
                <a:srgbClr val="333399"/>
              </a:solidFill>
            </a:endParaRPr>
          </a:p>
        </p:txBody>
      </p:sp>
      <p:sp>
        <p:nvSpPr>
          <p:cNvPr id="3079" name="Text Box 11"/>
          <p:cNvSpPr txBox="1">
            <a:spLocks noChangeArrowheads="1"/>
          </p:cNvSpPr>
          <p:nvPr/>
        </p:nvSpPr>
        <p:spPr bwMode="auto">
          <a:xfrm>
            <a:off x="7667625" y="765175"/>
            <a:ext cx="1368425" cy="1485900"/>
          </a:xfrm>
          <a:prstGeom prst="rect">
            <a:avLst/>
          </a:prstGeom>
          <a:solidFill>
            <a:srgbClr val="FFFFFF"/>
          </a:solidFill>
          <a:ln w="19050">
            <a:solidFill>
              <a:srgbClr val="003366"/>
            </a:solidFill>
            <a:miter lim="800000"/>
            <a:headEnd/>
            <a:tailEnd/>
          </a:ln>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Ufficio Commerciale</a:t>
            </a:r>
          </a:p>
          <a:p>
            <a:pPr algn="ctr" eaLnBrk="1" hangingPunct="1">
              <a:spcBef>
                <a:spcPct val="0"/>
              </a:spcBef>
              <a:buFontTx/>
              <a:buNone/>
            </a:pPr>
            <a:endParaRPr lang="it-IT" altLang="it-IT" sz="900" dirty="0">
              <a:solidFill>
                <a:srgbClr val="993300"/>
              </a:solidFill>
            </a:endParaRPr>
          </a:p>
          <a:p>
            <a:pPr algn="ctr" eaLnBrk="1" hangingPunct="1">
              <a:spcBef>
                <a:spcPct val="0"/>
              </a:spcBef>
              <a:buFontTx/>
              <a:buNone/>
            </a:pPr>
            <a:r>
              <a:rPr lang="it-IT" altLang="it-IT" sz="900" dirty="0">
                <a:solidFill>
                  <a:srgbClr val="993300"/>
                </a:solidFill>
              </a:rPr>
              <a:t>Silvia Tronci</a:t>
            </a:r>
          </a:p>
          <a:p>
            <a:pPr eaLnBrk="1" hangingPunct="1">
              <a:spcBef>
                <a:spcPct val="0"/>
              </a:spcBef>
              <a:buFontTx/>
              <a:buNone/>
            </a:pP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Giulietta Ferrini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Martina Landi </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Alessio Pagnotta</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Beatrice Pieri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Antonella </a:t>
            </a:r>
            <a:r>
              <a:rPr lang="it-IT" altLang="it-IT" sz="700" dirty="0" err="1">
                <a:solidFill>
                  <a:srgbClr val="333399"/>
                </a:solidFill>
              </a:rPr>
              <a:t>Farinon</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Carolina Ferrini</a:t>
            </a:r>
          </a:p>
          <a:p>
            <a:pPr eaLnBrk="1" hangingPunct="1">
              <a:spcBef>
                <a:spcPct val="0"/>
              </a:spcBef>
              <a:buClr>
                <a:srgbClr val="333399"/>
              </a:buClr>
              <a:buFont typeface="Times New Roman" panose="02020603050405020304" pitchFamily="18" charset="0"/>
              <a:buNone/>
            </a:pPr>
            <a:endParaRPr lang="it-IT" altLang="it-IT" sz="1800" dirty="0"/>
          </a:p>
        </p:txBody>
      </p:sp>
      <p:sp>
        <p:nvSpPr>
          <p:cNvPr id="3080" name="Line 12"/>
          <p:cNvSpPr>
            <a:spLocks noChangeShapeType="1"/>
          </p:cNvSpPr>
          <p:nvPr/>
        </p:nvSpPr>
        <p:spPr bwMode="auto">
          <a:xfrm flipH="1">
            <a:off x="6156325" y="3573463"/>
            <a:ext cx="0" cy="360362"/>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1" name="Line 16"/>
          <p:cNvSpPr>
            <a:spLocks noChangeShapeType="1"/>
          </p:cNvSpPr>
          <p:nvPr/>
        </p:nvSpPr>
        <p:spPr bwMode="auto">
          <a:xfrm>
            <a:off x="2771775" y="2636838"/>
            <a:ext cx="4968875" cy="0"/>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2" name="Line 18"/>
          <p:cNvSpPr>
            <a:spLocks noChangeShapeType="1"/>
          </p:cNvSpPr>
          <p:nvPr/>
        </p:nvSpPr>
        <p:spPr bwMode="auto">
          <a:xfrm>
            <a:off x="2771775" y="3573463"/>
            <a:ext cx="0" cy="142875"/>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3" name="Line 19"/>
          <p:cNvSpPr>
            <a:spLocks noChangeShapeType="1"/>
          </p:cNvSpPr>
          <p:nvPr/>
        </p:nvSpPr>
        <p:spPr bwMode="auto">
          <a:xfrm>
            <a:off x="1042988" y="3716338"/>
            <a:ext cx="2808287" cy="0"/>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4" name="Text Box 21"/>
          <p:cNvSpPr txBox="1">
            <a:spLocks noChangeArrowheads="1"/>
          </p:cNvSpPr>
          <p:nvPr/>
        </p:nvSpPr>
        <p:spPr bwMode="auto">
          <a:xfrm>
            <a:off x="5435600" y="2997200"/>
            <a:ext cx="1397000" cy="576263"/>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Produzione Software</a:t>
            </a:r>
          </a:p>
          <a:p>
            <a:pPr algn="ctr" eaLnBrk="1" hangingPunct="1">
              <a:spcBef>
                <a:spcPct val="0"/>
              </a:spcBef>
              <a:buFontTx/>
              <a:buNone/>
            </a:pPr>
            <a:endParaRPr lang="it-IT" altLang="it-IT" sz="700">
              <a:solidFill>
                <a:srgbClr val="993300"/>
              </a:solidFill>
            </a:endParaRPr>
          </a:p>
          <a:p>
            <a:pPr algn="ctr" eaLnBrk="1" hangingPunct="1">
              <a:spcBef>
                <a:spcPct val="0"/>
              </a:spcBef>
              <a:buFontTx/>
              <a:buNone/>
            </a:pPr>
            <a:r>
              <a:rPr lang="it-IT" altLang="it-IT" sz="900">
                <a:solidFill>
                  <a:srgbClr val="993300"/>
                </a:solidFill>
              </a:rPr>
              <a:t>Antonio Fania</a:t>
            </a:r>
          </a:p>
        </p:txBody>
      </p:sp>
      <p:sp>
        <p:nvSpPr>
          <p:cNvPr id="3085" name="Text Box 23"/>
          <p:cNvSpPr txBox="1">
            <a:spLocks noChangeArrowheads="1"/>
          </p:cNvSpPr>
          <p:nvPr/>
        </p:nvSpPr>
        <p:spPr bwMode="auto">
          <a:xfrm>
            <a:off x="3995738" y="697260"/>
            <a:ext cx="2165350" cy="571500"/>
          </a:xfrm>
          <a:prstGeom prst="rect">
            <a:avLst/>
          </a:prstGeom>
          <a:solidFill>
            <a:srgbClr val="FFFFFF"/>
          </a:solidFill>
          <a:ln w="28575">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1200" b="1" dirty="0">
                <a:solidFill>
                  <a:srgbClr val="003366"/>
                </a:solidFill>
              </a:rPr>
              <a:t>A.D.</a:t>
            </a:r>
          </a:p>
          <a:p>
            <a:pPr algn="ctr" eaLnBrk="1" hangingPunct="1">
              <a:spcBef>
                <a:spcPct val="0"/>
              </a:spcBef>
              <a:buFontTx/>
              <a:buNone/>
            </a:pPr>
            <a:r>
              <a:rPr lang="it-IT" altLang="it-IT" sz="1200" dirty="0">
                <a:solidFill>
                  <a:srgbClr val="993300"/>
                </a:solidFill>
              </a:rPr>
              <a:t>Giorgio Moretti</a:t>
            </a:r>
          </a:p>
          <a:p>
            <a:pPr eaLnBrk="1" hangingPunct="1">
              <a:spcBef>
                <a:spcPct val="0"/>
              </a:spcBef>
              <a:buFontTx/>
              <a:buNone/>
            </a:pPr>
            <a:endParaRPr lang="it-IT" altLang="it-IT" sz="1800" dirty="0"/>
          </a:p>
        </p:txBody>
      </p:sp>
      <p:sp>
        <p:nvSpPr>
          <p:cNvPr id="3086" name="Line 24"/>
          <p:cNvSpPr>
            <a:spLocks noChangeShapeType="1"/>
          </p:cNvSpPr>
          <p:nvPr/>
        </p:nvSpPr>
        <p:spPr bwMode="auto">
          <a:xfrm flipH="1">
            <a:off x="5076825" y="1196975"/>
            <a:ext cx="0" cy="71438"/>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7" name="Line 25"/>
          <p:cNvSpPr>
            <a:spLocks noChangeShapeType="1"/>
          </p:cNvSpPr>
          <p:nvPr/>
        </p:nvSpPr>
        <p:spPr bwMode="auto">
          <a:xfrm>
            <a:off x="2771775" y="2636838"/>
            <a:ext cx="0" cy="360362"/>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8" name="Line 26"/>
          <p:cNvSpPr>
            <a:spLocks noChangeShapeType="1"/>
          </p:cNvSpPr>
          <p:nvPr/>
        </p:nvSpPr>
        <p:spPr bwMode="auto">
          <a:xfrm>
            <a:off x="6156325" y="2636838"/>
            <a:ext cx="0" cy="360362"/>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89" name="Line 27"/>
          <p:cNvSpPr>
            <a:spLocks noChangeShapeType="1"/>
          </p:cNvSpPr>
          <p:nvPr/>
        </p:nvSpPr>
        <p:spPr bwMode="auto">
          <a:xfrm>
            <a:off x="1042988" y="3716338"/>
            <a:ext cx="4762" cy="206375"/>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90" name="Line 30"/>
          <p:cNvSpPr>
            <a:spLocks noChangeShapeType="1"/>
          </p:cNvSpPr>
          <p:nvPr/>
        </p:nvSpPr>
        <p:spPr bwMode="auto">
          <a:xfrm flipV="1">
            <a:off x="6172919" y="1616224"/>
            <a:ext cx="1495425" cy="0"/>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91" name="Text Box 35"/>
          <p:cNvSpPr txBox="1">
            <a:spLocks noChangeArrowheads="1"/>
          </p:cNvSpPr>
          <p:nvPr/>
        </p:nvSpPr>
        <p:spPr bwMode="auto">
          <a:xfrm>
            <a:off x="3995738" y="1963738"/>
            <a:ext cx="2165350" cy="528637"/>
          </a:xfrm>
          <a:prstGeom prst="rect">
            <a:avLst/>
          </a:prstGeom>
          <a:solidFill>
            <a:srgbClr val="FFFFFF"/>
          </a:solidFill>
          <a:ln w="28575">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1200" b="1">
                <a:solidFill>
                  <a:srgbClr val="003366"/>
                </a:solidFill>
              </a:rPr>
              <a:t>Direttore Operativo</a:t>
            </a:r>
          </a:p>
          <a:p>
            <a:pPr algn="ctr" eaLnBrk="1" hangingPunct="1">
              <a:spcBef>
                <a:spcPct val="0"/>
              </a:spcBef>
              <a:buFontTx/>
              <a:buNone/>
            </a:pPr>
            <a:r>
              <a:rPr lang="it-IT" altLang="it-IT" sz="1200">
                <a:solidFill>
                  <a:srgbClr val="993300"/>
                </a:solidFill>
              </a:rPr>
              <a:t>Antonello Guggino</a:t>
            </a:r>
          </a:p>
          <a:p>
            <a:pPr eaLnBrk="1" hangingPunct="1">
              <a:spcBef>
                <a:spcPct val="0"/>
              </a:spcBef>
              <a:buFontTx/>
              <a:buNone/>
            </a:pPr>
            <a:endParaRPr lang="it-IT" altLang="it-IT" sz="1800"/>
          </a:p>
        </p:txBody>
      </p:sp>
      <p:sp>
        <p:nvSpPr>
          <p:cNvPr id="3092" name="Text Box 36"/>
          <p:cNvSpPr txBox="1">
            <a:spLocks noChangeArrowheads="1"/>
          </p:cNvSpPr>
          <p:nvPr/>
        </p:nvSpPr>
        <p:spPr bwMode="auto">
          <a:xfrm>
            <a:off x="7092950" y="2997200"/>
            <a:ext cx="1289050" cy="571500"/>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Progetti</a:t>
            </a:r>
          </a:p>
          <a:p>
            <a:pPr algn="ctr" eaLnBrk="1" hangingPunct="1">
              <a:spcBef>
                <a:spcPct val="0"/>
              </a:spcBef>
              <a:buFontTx/>
              <a:buNone/>
            </a:pPr>
            <a:endParaRPr lang="it-IT" altLang="it-IT" sz="800" dirty="0">
              <a:solidFill>
                <a:srgbClr val="993300"/>
              </a:solidFill>
            </a:endParaRPr>
          </a:p>
          <a:p>
            <a:pPr algn="ctr" eaLnBrk="1" hangingPunct="1">
              <a:spcBef>
                <a:spcPct val="0"/>
              </a:spcBef>
              <a:buFontTx/>
              <a:buNone/>
            </a:pPr>
            <a:r>
              <a:rPr lang="it-IT" altLang="it-IT" sz="900" dirty="0">
                <a:solidFill>
                  <a:srgbClr val="993300"/>
                </a:solidFill>
              </a:rPr>
              <a:t>Emanuela Consoli</a:t>
            </a:r>
            <a:endParaRPr lang="it-IT" altLang="it-IT" sz="1000" dirty="0">
              <a:solidFill>
                <a:srgbClr val="993300"/>
              </a:solidFill>
            </a:endParaRPr>
          </a:p>
        </p:txBody>
      </p:sp>
      <p:sp>
        <p:nvSpPr>
          <p:cNvPr id="3093" name="Line 39"/>
          <p:cNvSpPr>
            <a:spLocks noChangeShapeType="1"/>
          </p:cNvSpPr>
          <p:nvPr/>
        </p:nvSpPr>
        <p:spPr bwMode="auto">
          <a:xfrm>
            <a:off x="5076825" y="2492375"/>
            <a:ext cx="0" cy="144463"/>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94" name="Text Box 7"/>
          <p:cNvSpPr txBox="1">
            <a:spLocks noChangeArrowheads="1"/>
          </p:cNvSpPr>
          <p:nvPr/>
        </p:nvSpPr>
        <p:spPr bwMode="auto">
          <a:xfrm>
            <a:off x="3708400" y="2997200"/>
            <a:ext cx="1676400" cy="571500"/>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Specialista Applicativo</a:t>
            </a:r>
          </a:p>
          <a:p>
            <a:pPr algn="ctr" eaLnBrk="1" hangingPunct="1">
              <a:spcBef>
                <a:spcPct val="0"/>
              </a:spcBef>
              <a:buFontTx/>
              <a:buNone/>
            </a:pPr>
            <a:endParaRPr lang="it-IT" altLang="it-IT" sz="900">
              <a:solidFill>
                <a:srgbClr val="993300"/>
              </a:solidFill>
            </a:endParaRPr>
          </a:p>
          <a:p>
            <a:pPr algn="ctr" eaLnBrk="1" hangingPunct="1">
              <a:spcBef>
                <a:spcPct val="0"/>
              </a:spcBef>
              <a:buFontTx/>
              <a:buNone/>
            </a:pPr>
            <a:r>
              <a:rPr lang="it-IT" altLang="it-IT" sz="900">
                <a:solidFill>
                  <a:srgbClr val="993300"/>
                </a:solidFill>
              </a:rPr>
              <a:t>Riccardo Nobili</a:t>
            </a:r>
          </a:p>
          <a:p>
            <a:pPr eaLnBrk="1" hangingPunct="1">
              <a:spcBef>
                <a:spcPct val="0"/>
              </a:spcBef>
              <a:buFontTx/>
              <a:buNone/>
            </a:pPr>
            <a:endParaRPr lang="it-IT" altLang="it-IT" sz="1800"/>
          </a:p>
        </p:txBody>
      </p:sp>
      <p:sp>
        <p:nvSpPr>
          <p:cNvPr id="3098" name="Line 43"/>
          <p:cNvSpPr>
            <a:spLocks noChangeShapeType="1"/>
          </p:cNvSpPr>
          <p:nvPr/>
        </p:nvSpPr>
        <p:spPr bwMode="auto">
          <a:xfrm flipV="1">
            <a:off x="3074988" y="1412875"/>
            <a:ext cx="863600" cy="0"/>
          </a:xfrm>
          <a:prstGeom prst="line">
            <a:avLst/>
          </a:prstGeom>
          <a:noFill/>
          <a:ln w="12700">
            <a:solidFill>
              <a:srgbClr val="80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3099" name="Text Box 44"/>
          <p:cNvSpPr txBox="1">
            <a:spLocks noChangeArrowheads="1"/>
          </p:cNvSpPr>
          <p:nvPr/>
        </p:nvSpPr>
        <p:spPr bwMode="auto">
          <a:xfrm>
            <a:off x="1347788" y="692746"/>
            <a:ext cx="1676400" cy="1008062"/>
          </a:xfrm>
          <a:prstGeom prst="rect">
            <a:avLst/>
          </a:prstGeom>
          <a:solidFill>
            <a:srgbClr val="FFFFFF"/>
          </a:solidFill>
          <a:ln w="19050">
            <a:solidFill>
              <a:srgbClr val="003366"/>
            </a:solidFill>
            <a:prstDash val="dash"/>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DEDALUS</a:t>
            </a:r>
          </a:p>
          <a:p>
            <a:pPr algn="ctr" eaLnBrk="1" hangingPunct="1">
              <a:spcBef>
                <a:spcPct val="0"/>
              </a:spcBef>
              <a:buFontTx/>
              <a:buNone/>
            </a:pPr>
            <a:endParaRPr lang="it-IT" altLang="it-IT" sz="700" b="1">
              <a:solidFill>
                <a:srgbClr val="993300"/>
              </a:solidFill>
            </a:endParaRPr>
          </a:p>
          <a:p>
            <a:pPr algn="ctr" eaLnBrk="1" hangingPunct="1">
              <a:spcBef>
                <a:spcPct val="0"/>
              </a:spcBef>
              <a:buFontTx/>
              <a:buNone/>
            </a:pPr>
            <a:r>
              <a:rPr lang="it-IT" altLang="it-IT" sz="900"/>
              <a:t>Dir Amministrativa</a:t>
            </a:r>
          </a:p>
          <a:p>
            <a:pPr algn="ctr" eaLnBrk="1" hangingPunct="1">
              <a:spcBef>
                <a:spcPct val="0"/>
              </a:spcBef>
              <a:buFontTx/>
              <a:buNone/>
            </a:pPr>
            <a:r>
              <a:rPr lang="it-IT" altLang="it-IT" sz="900"/>
              <a:t>Dir. Personale</a:t>
            </a:r>
          </a:p>
          <a:p>
            <a:pPr algn="ctr" eaLnBrk="1" hangingPunct="1">
              <a:spcBef>
                <a:spcPct val="0"/>
              </a:spcBef>
              <a:buFontTx/>
              <a:buNone/>
            </a:pPr>
            <a:r>
              <a:rPr lang="it-IT" altLang="it-IT" sz="900"/>
              <a:t>Uff. Acquisti </a:t>
            </a:r>
          </a:p>
          <a:p>
            <a:pPr algn="ctr" eaLnBrk="1" hangingPunct="1">
              <a:spcBef>
                <a:spcPct val="0"/>
              </a:spcBef>
              <a:buFontTx/>
              <a:buNone/>
            </a:pPr>
            <a:r>
              <a:rPr lang="it-IT" altLang="it-IT" sz="900"/>
              <a:t>Ass. Sistemistica</a:t>
            </a:r>
          </a:p>
          <a:p>
            <a:pPr algn="ctr" eaLnBrk="1" hangingPunct="1">
              <a:spcBef>
                <a:spcPct val="0"/>
              </a:spcBef>
              <a:buFontTx/>
              <a:buNone/>
            </a:pPr>
            <a:endParaRPr lang="it-IT" altLang="it-IT" sz="900"/>
          </a:p>
          <a:p>
            <a:pPr eaLnBrk="1" hangingPunct="1">
              <a:spcBef>
                <a:spcPct val="0"/>
              </a:spcBef>
              <a:buFontTx/>
              <a:buNone/>
            </a:pPr>
            <a:endParaRPr lang="it-IT" altLang="it-IT" sz="1800"/>
          </a:p>
        </p:txBody>
      </p:sp>
      <p:sp>
        <p:nvSpPr>
          <p:cNvPr id="3100" name="Line 45"/>
          <p:cNvSpPr>
            <a:spLocks noChangeShapeType="1"/>
          </p:cNvSpPr>
          <p:nvPr/>
        </p:nvSpPr>
        <p:spPr bwMode="auto">
          <a:xfrm>
            <a:off x="2930525" y="2205038"/>
            <a:ext cx="1079500" cy="0"/>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01" name="Text Box 46"/>
          <p:cNvSpPr txBox="1">
            <a:spLocks noChangeArrowheads="1"/>
          </p:cNvSpPr>
          <p:nvPr/>
        </p:nvSpPr>
        <p:spPr bwMode="auto">
          <a:xfrm>
            <a:off x="1619250" y="1916113"/>
            <a:ext cx="1397000" cy="649287"/>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Rappr. Direzione</a:t>
            </a:r>
          </a:p>
          <a:p>
            <a:pPr algn="ctr" eaLnBrk="1" hangingPunct="1">
              <a:spcBef>
                <a:spcPct val="0"/>
              </a:spcBef>
              <a:buFontTx/>
              <a:buNone/>
            </a:pPr>
            <a:endParaRPr lang="it-IT" altLang="it-IT" sz="700" b="1">
              <a:solidFill>
                <a:srgbClr val="993300"/>
              </a:solidFill>
            </a:endParaRPr>
          </a:p>
          <a:p>
            <a:pPr algn="ctr" eaLnBrk="1" hangingPunct="1">
              <a:spcBef>
                <a:spcPct val="0"/>
              </a:spcBef>
              <a:buFontTx/>
              <a:buNone/>
            </a:pPr>
            <a:r>
              <a:rPr lang="it-IT" altLang="it-IT" sz="900">
                <a:solidFill>
                  <a:srgbClr val="993300"/>
                </a:solidFill>
              </a:rPr>
              <a:t>Antonello Guggino</a:t>
            </a:r>
          </a:p>
        </p:txBody>
      </p:sp>
      <p:sp>
        <p:nvSpPr>
          <p:cNvPr id="3102" name="Text Box 47"/>
          <p:cNvSpPr txBox="1">
            <a:spLocks noChangeArrowheads="1"/>
          </p:cNvSpPr>
          <p:nvPr/>
        </p:nvSpPr>
        <p:spPr bwMode="auto">
          <a:xfrm>
            <a:off x="395288" y="2708275"/>
            <a:ext cx="1397000" cy="649288"/>
          </a:xfrm>
          <a:prstGeom prst="rect">
            <a:avLst/>
          </a:prstGeom>
          <a:solidFill>
            <a:srgbClr val="FFFFFF"/>
          </a:solidFill>
          <a:ln w="1905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Resp. Gestione Qualità</a:t>
            </a:r>
          </a:p>
          <a:p>
            <a:pPr algn="ctr" eaLnBrk="1" hangingPunct="1">
              <a:spcBef>
                <a:spcPct val="0"/>
              </a:spcBef>
              <a:buFontTx/>
              <a:buNone/>
            </a:pPr>
            <a:endParaRPr lang="it-IT" altLang="it-IT" sz="700" b="1">
              <a:solidFill>
                <a:srgbClr val="993300"/>
              </a:solidFill>
            </a:endParaRPr>
          </a:p>
          <a:p>
            <a:pPr algn="ctr" eaLnBrk="1" hangingPunct="1">
              <a:spcBef>
                <a:spcPct val="0"/>
              </a:spcBef>
              <a:buFontTx/>
              <a:buNone/>
            </a:pPr>
            <a:r>
              <a:rPr lang="it-IT" altLang="it-IT" sz="900">
                <a:solidFill>
                  <a:srgbClr val="993300"/>
                </a:solidFill>
              </a:rPr>
              <a:t>Piero Molteni</a:t>
            </a:r>
          </a:p>
        </p:txBody>
      </p:sp>
      <p:sp>
        <p:nvSpPr>
          <p:cNvPr id="3103" name="Line 48"/>
          <p:cNvSpPr>
            <a:spLocks noChangeShapeType="1"/>
          </p:cNvSpPr>
          <p:nvPr/>
        </p:nvSpPr>
        <p:spPr bwMode="auto">
          <a:xfrm>
            <a:off x="1116013" y="2205038"/>
            <a:ext cx="503237" cy="0"/>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04" name="Line 49"/>
          <p:cNvSpPr>
            <a:spLocks noChangeShapeType="1"/>
          </p:cNvSpPr>
          <p:nvPr/>
        </p:nvSpPr>
        <p:spPr bwMode="auto">
          <a:xfrm>
            <a:off x="1116013" y="2205038"/>
            <a:ext cx="0" cy="503237"/>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07" name="Text Box 15"/>
          <p:cNvSpPr txBox="1">
            <a:spLocks noChangeArrowheads="1"/>
          </p:cNvSpPr>
          <p:nvPr/>
        </p:nvSpPr>
        <p:spPr bwMode="auto">
          <a:xfrm>
            <a:off x="5724525" y="3933825"/>
            <a:ext cx="1223963" cy="1798638"/>
          </a:xfrm>
          <a:prstGeom prst="rect">
            <a:avLst/>
          </a:prstGeom>
          <a:solidFill>
            <a:srgbClr val="FFFFFF"/>
          </a:solidFill>
          <a:ln w="1270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MilleWin</a:t>
            </a:r>
          </a:p>
          <a:p>
            <a:pPr algn="ctr" eaLnBrk="1" hangingPunct="1">
              <a:spcBef>
                <a:spcPct val="0"/>
              </a:spcBef>
              <a:buFontTx/>
              <a:buNone/>
            </a:pPr>
            <a:r>
              <a:rPr lang="it-IT" altLang="it-IT" sz="900" b="1">
                <a:solidFill>
                  <a:srgbClr val="003366"/>
                </a:solidFill>
              </a:rPr>
              <a:t> </a:t>
            </a:r>
          </a:p>
          <a:p>
            <a:pPr eaLnBrk="1" hangingPunct="1">
              <a:spcBef>
                <a:spcPct val="0"/>
              </a:spcBef>
              <a:buFontTx/>
              <a:buNone/>
            </a:pPr>
            <a:r>
              <a:rPr lang="it-IT" altLang="it-IT" sz="700">
                <a:solidFill>
                  <a:srgbClr val="333399"/>
                </a:solidFill>
              </a:rPr>
              <a:t>Luca Brucini</a:t>
            </a:r>
          </a:p>
          <a:p>
            <a:pPr eaLnBrk="1" hangingPunct="1">
              <a:spcBef>
                <a:spcPct val="0"/>
              </a:spcBef>
              <a:buFontTx/>
              <a:buNone/>
            </a:pPr>
            <a:r>
              <a:rPr lang="it-IT" altLang="it-IT" sz="700">
                <a:solidFill>
                  <a:srgbClr val="333399"/>
                </a:solidFill>
              </a:rPr>
              <a:t>Massimo Conti</a:t>
            </a:r>
          </a:p>
          <a:p>
            <a:pPr eaLnBrk="1" hangingPunct="1">
              <a:spcBef>
                <a:spcPct val="0"/>
              </a:spcBef>
              <a:buFontTx/>
              <a:buNone/>
            </a:pPr>
            <a:r>
              <a:rPr lang="it-IT" altLang="it-IT" sz="700">
                <a:solidFill>
                  <a:srgbClr val="333399"/>
                </a:solidFill>
              </a:rPr>
              <a:t>Domenico Imperi</a:t>
            </a:r>
          </a:p>
          <a:p>
            <a:pPr eaLnBrk="1" hangingPunct="1">
              <a:spcBef>
                <a:spcPct val="0"/>
              </a:spcBef>
              <a:buFontTx/>
              <a:buNone/>
            </a:pPr>
            <a:r>
              <a:rPr lang="it-IT" altLang="it-IT" sz="700">
                <a:solidFill>
                  <a:srgbClr val="333399"/>
                </a:solidFill>
              </a:rPr>
              <a:t>Antonella Landini</a:t>
            </a:r>
          </a:p>
          <a:p>
            <a:pPr eaLnBrk="1" hangingPunct="1">
              <a:spcBef>
                <a:spcPct val="0"/>
              </a:spcBef>
              <a:buFontTx/>
              <a:buNone/>
            </a:pPr>
            <a:r>
              <a:rPr lang="it-IT" altLang="it-IT" sz="700">
                <a:solidFill>
                  <a:srgbClr val="333399"/>
                </a:solidFill>
              </a:rPr>
              <a:t>Massimo Macioce</a:t>
            </a:r>
          </a:p>
          <a:p>
            <a:pPr eaLnBrk="1" hangingPunct="1">
              <a:spcBef>
                <a:spcPct val="0"/>
              </a:spcBef>
              <a:buFontTx/>
              <a:buNone/>
            </a:pPr>
            <a:r>
              <a:rPr lang="it-IT" altLang="it-IT" sz="700">
                <a:solidFill>
                  <a:srgbClr val="333399"/>
                </a:solidFill>
              </a:rPr>
              <a:t>Andrea Mancini</a:t>
            </a:r>
          </a:p>
          <a:p>
            <a:pPr eaLnBrk="1" hangingPunct="1">
              <a:spcBef>
                <a:spcPct val="0"/>
              </a:spcBef>
              <a:buFontTx/>
              <a:buNone/>
            </a:pPr>
            <a:r>
              <a:rPr lang="it-IT" altLang="it-IT" sz="700">
                <a:solidFill>
                  <a:srgbClr val="333399"/>
                </a:solidFill>
              </a:rPr>
              <a:t>Paolo Menchini</a:t>
            </a:r>
          </a:p>
          <a:p>
            <a:pPr eaLnBrk="1" hangingPunct="1">
              <a:spcBef>
                <a:spcPct val="0"/>
              </a:spcBef>
              <a:buFontTx/>
              <a:buNone/>
            </a:pPr>
            <a:r>
              <a:rPr lang="it-IT" altLang="it-IT" sz="700">
                <a:solidFill>
                  <a:srgbClr val="333399"/>
                </a:solidFill>
              </a:rPr>
              <a:t>Francesco Porciatti</a:t>
            </a:r>
          </a:p>
          <a:p>
            <a:pPr eaLnBrk="1" hangingPunct="1">
              <a:spcBef>
                <a:spcPct val="0"/>
              </a:spcBef>
              <a:buFontTx/>
              <a:buNone/>
            </a:pPr>
            <a:r>
              <a:rPr lang="it-IT" altLang="it-IT" sz="700">
                <a:solidFill>
                  <a:srgbClr val="333399"/>
                </a:solidFill>
              </a:rPr>
              <a:t>Tamara Nocentini</a:t>
            </a:r>
          </a:p>
          <a:p>
            <a:pPr eaLnBrk="1" hangingPunct="1">
              <a:spcBef>
                <a:spcPct val="0"/>
              </a:spcBef>
              <a:buFontTx/>
              <a:buNone/>
            </a:pPr>
            <a:r>
              <a:rPr lang="it-IT" altLang="it-IT" sz="700">
                <a:solidFill>
                  <a:srgbClr val="333399"/>
                </a:solidFill>
              </a:rPr>
              <a:t>Andrea Palloni</a:t>
            </a:r>
          </a:p>
          <a:p>
            <a:pPr eaLnBrk="1" hangingPunct="1">
              <a:spcBef>
                <a:spcPct val="0"/>
              </a:spcBef>
              <a:buFontTx/>
              <a:buNone/>
            </a:pPr>
            <a:r>
              <a:rPr lang="it-IT" altLang="it-IT" sz="700">
                <a:solidFill>
                  <a:srgbClr val="333399"/>
                </a:solidFill>
              </a:rPr>
              <a:t>Dario Tolve</a:t>
            </a:r>
          </a:p>
          <a:p>
            <a:pPr eaLnBrk="1" hangingPunct="1">
              <a:spcBef>
                <a:spcPct val="0"/>
              </a:spcBef>
              <a:buFontTx/>
              <a:buNone/>
            </a:pPr>
            <a:r>
              <a:rPr lang="it-IT" altLang="it-IT" sz="700">
                <a:solidFill>
                  <a:srgbClr val="333399"/>
                </a:solidFill>
              </a:rPr>
              <a:t>Marco Caminiti</a:t>
            </a:r>
          </a:p>
          <a:p>
            <a:pPr eaLnBrk="1" hangingPunct="1">
              <a:spcBef>
                <a:spcPct val="0"/>
              </a:spcBef>
              <a:buFontTx/>
              <a:buNone/>
            </a:pPr>
            <a:r>
              <a:rPr lang="it-IT" altLang="it-IT" sz="700">
                <a:solidFill>
                  <a:srgbClr val="333399"/>
                </a:solidFill>
              </a:rPr>
              <a:t>Antonio Baldi</a:t>
            </a:r>
          </a:p>
          <a:p>
            <a:pPr eaLnBrk="1" hangingPunct="1">
              <a:spcBef>
                <a:spcPct val="0"/>
              </a:spcBef>
              <a:buFontTx/>
              <a:buNone/>
            </a:pPr>
            <a:endParaRPr lang="it-IT" altLang="it-IT" sz="700"/>
          </a:p>
          <a:p>
            <a:pPr eaLnBrk="1" hangingPunct="1">
              <a:spcBef>
                <a:spcPct val="0"/>
              </a:spcBef>
              <a:buFontTx/>
              <a:buNone/>
            </a:pPr>
            <a:endParaRPr lang="it-IT" altLang="it-IT" sz="700">
              <a:solidFill>
                <a:srgbClr val="333399"/>
              </a:solidFill>
            </a:endParaRPr>
          </a:p>
        </p:txBody>
      </p:sp>
      <p:sp>
        <p:nvSpPr>
          <p:cNvPr id="3108" name="Line 52"/>
          <p:cNvSpPr>
            <a:spLocks noChangeShapeType="1"/>
          </p:cNvSpPr>
          <p:nvPr/>
        </p:nvSpPr>
        <p:spPr bwMode="auto">
          <a:xfrm>
            <a:off x="4572000" y="2636838"/>
            <a:ext cx="0" cy="360362"/>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09" name="Text Box 53"/>
          <p:cNvSpPr txBox="1">
            <a:spLocks noChangeArrowheads="1"/>
          </p:cNvSpPr>
          <p:nvPr/>
        </p:nvSpPr>
        <p:spPr bwMode="auto">
          <a:xfrm>
            <a:off x="3203575" y="3932238"/>
            <a:ext cx="1150938" cy="2303462"/>
          </a:xfrm>
          <a:prstGeom prst="rect">
            <a:avLst/>
          </a:prstGeom>
          <a:solidFill>
            <a:srgbClr val="FFFFFF"/>
          </a:solidFill>
          <a:ln w="1270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dirty="0">
                <a:solidFill>
                  <a:srgbClr val="003366"/>
                </a:solidFill>
              </a:rPr>
              <a:t>Help Desk FI</a:t>
            </a:r>
          </a:p>
          <a:p>
            <a:pPr eaLnBrk="1" hangingPunct="1">
              <a:spcBef>
                <a:spcPct val="0"/>
              </a:spcBef>
              <a:buClr>
                <a:srgbClr val="333399"/>
              </a:buClr>
              <a:buFont typeface="Times New Roman" panose="02020603050405020304" pitchFamily="18" charset="0"/>
              <a:buNone/>
            </a:pPr>
            <a:endParaRPr lang="it-IT" altLang="it-IT" sz="900" dirty="0">
              <a:solidFill>
                <a:srgbClr val="993300"/>
              </a:solidFill>
            </a:endParaRPr>
          </a:p>
          <a:p>
            <a:pPr eaLnBrk="1" hangingPunct="1">
              <a:spcBef>
                <a:spcPct val="0"/>
              </a:spcBef>
              <a:buClr>
                <a:srgbClr val="333399"/>
              </a:buClr>
              <a:buFont typeface="Times New Roman" panose="02020603050405020304" pitchFamily="18" charset="0"/>
              <a:buNone/>
            </a:pP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Francesca Borselli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Samuele Fumagalli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Cosimo Gozzi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Martina Lazzeri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Mirko </a:t>
            </a:r>
            <a:r>
              <a:rPr lang="it-IT" altLang="it-IT" sz="700" dirty="0" err="1">
                <a:solidFill>
                  <a:srgbClr val="333399"/>
                </a:solidFill>
              </a:rPr>
              <a:t>Naldoni</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Dario </a:t>
            </a:r>
            <a:r>
              <a:rPr lang="it-IT" altLang="it-IT" sz="700" dirty="0" err="1">
                <a:solidFill>
                  <a:srgbClr val="333399"/>
                </a:solidFill>
              </a:rPr>
              <a:t>Simontacchi</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Andrea Bonanno</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Leonardo </a:t>
            </a:r>
            <a:r>
              <a:rPr lang="it-IT" altLang="it-IT" sz="700" dirty="0" err="1">
                <a:solidFill>
                  <a:srgbClr val="333399"/>
                </a:solidFill>
              </a:rPr>
              <a:t>Gherardelli</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Tommaso Alberoni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Dario </a:t>
            </a:r>
            <a:r>
              <a:rPr lang="it-IT" altLang="it-IT" sz="700" dirty="0" err="1">
                <a:solidFill>
                  <a:srgbClr val="333399"/>
                </a:solidFill>
              </a:rPr>
              <a:t>Giodice</a:t>
            </a: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Andrea Donnini</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Sacha Paglione</a:t>
            </a:r>
          </a:p>
          <a:p>
            <a:pPr eaLnBrk="1" hangingPunct="1">
              <a:spcBef>
                <a:spcPct val="0"/>
              </a:spcBef>
              <a:buClr>
                <a:srgbClr val="333399"/>
              </a:buClr>
              <a:buFont typeface="Times New Roman" panose="02020603050405020304" pitchFamily="18" charset="0"/>
              <a:buNone/>
            </a:pPr>
            <a:r>
              <a:rPr lang="it-IT" altLang="it-IT" sz="700" dirty="0">
                <a:solidFill>
                  <a:srgbClr val="333399"/>
                </a:solidFill>
              </a:rPr>
              <a:t>Luca Loiacono</a:t>
            </a:r>
          </a:p>
          <a:p>
            <a:pPr eaLnBrk="1" hangingPunct="1">
              <a:spcBef>
                <a:spcPct val="0"/>
              </a:spcBef>
              <a:buClr>
                <a:srgbClr val="333399"/>
              </a:buClr>
              <a:buFontTx/>
              <a:buNone/>
            </a:pPr>
            <a:r>
              <a:rPr lang="it-IT" altLang="it-IT" sz="700" dirty="0">
                <a:solidFill>
                  <a:srgbClr val="333399"/>
                </a:solidFill>
              </a:rPr>
              <a:t>Flavia </a:t>
            </a:r>
            <a:r>
              <a:rPr lang="it-IT" altLang="it-IT" sz="700" dirty="0" err="1">
                <a:solidFill>
                  <a:srgbClr val="333399"/>
                </a:solidFill>
              </a:rPr>
              <a:t>Caviglioli</a:t>
            </a:r>
            <a:endParaRPr lang="it-IT" altLang="it-IT" sz="700" dirty="0">
              <a:solidFill>
                <a:srgbClr val="333399"/>
              </a:solidFill>
            </a:endParaRPr>
          </a:p>
          <a:p>
            <a:pPr eaLnBrk="1" hangingPunct="1">
              <a:spcBef>
                <a:spcPct val="0"/>
              </a:spcBef>
              <a:buClr>
                <a:srgbClr val="333399"/>
              </a:buClr>
              <a:buFontTx/>
              <a:buNone/>
            </a:pPr>
            <a:r>
              <a:rPr lang="it-IT" altLang="it-IT" sz="700" dirty="0">
                <a:solidFill>
                  <a:srgbClr val="333399"/>
                </a:solidFill>
              </a:rPr>
              <a:t>Giulio </a:t>
            </a:r>
            <a:r>
              <a:rPr lang="it-IT" altLang="it-IT" sz="700" dirty="0" err="1">
                <a:solidFill>
                  <a:srgbClr val="333399"/>
                </a:solidFill>
              </a:rPr>
              <a:t>Bressan</a:t>
            </a:r>
            <a:endParaRPr lang="it-IT" altLang="it-IT" sz="700" dirty="0">
              <a:solidFill>
                <a:srgbClr val="333399"/>
              </a:solidFill>
            </a:endParaRPr>
          </a:p>
          <a:p>
            <a:pPr eaLnBrk="1" hangingPunct="1">
              <a:spcBef>
                <a:spcPct val="0"/>
              </a:spcBef>
              <a:buClr>
                <a:srgbClr val="333399"/>
              </a:buClr>
              <a:buFontTx/>
              <a:buNone/>
            </a:pPr>
            <a:r>
              <a:rPr lang="it-IT" altLang="it-IT" sz="700" dirty="0">
                <a:solidFill>
                  <a:srgbClr val="333399"/>
                </a:solidFill>
              </a:rPr>
              <a:t>Matteo Bassan</a:t>
            </a:r>
          </a:p>
          <a:p>
            <a:pPr eaLnBrk="1" hangingPunct="1">
              <a:spcBef>
                <a:spcPct val="0"/>
              </a:spcBef>
              <a:buClr>
                <a:srgbClr val="333399"/>
              </a:buClr>
              <a:buFontTx/>
              <a:buNone/>
            </a:pPr>
            <a:endParaRPr lang="it-IT" altLang="it-IT" sz="700" dirty="0">
              <a:solidFill>
                <a:srgbClr val="333399"/>
              </a:solidFill>
            </a:endParaRPr>
          </a:p>
          <a:p>
            <a:pPr eaLnBrk="1" hangingPunct="1">
              <a:spcBef>
                <a:spcPct val="0"/>
              </a:spcBef>
              <a:buClr>
                <a:srgbClr val="333399"/>
              </a:buClr>
              <a:buFontTx/>
              <a:buNone/>
            </a:pPr>
            <a:endParaRPr lang="it-IT" altLang="it-IT" sz="700" dirty="0">
              <a:solidFill>
                <a:srgbClr val="333399"/>
              </a:solidFill>
            </a:endParaRPr>
          </a:p>
          <a:p>
            <a:pPr eaLnBrk="1" hangingPunct="1">
              <a:spcBef>
                <a:spcPct val="0"/>
              </a:spcBef>
              <a:buClr>
                <a:srgbClr val="333399"/>
              </a:buClr>
              <a:buFont typeface="Times New Roman" panose="02020603050405020304" pitchFamily="18" charset="0"/>
              <a:buNone/>
            </a:pPr>
            <a:endParaRPr lang="it-IT" altLang="it-IT" sz="700" dirty="0">
              <a:solidFill>
                <a:srgbClr val="333399"/>
              </a:solidFill>
            </a:endParaRPr>
          </a:p>
        </p:txBody>
      </p:sp>
      <p:sp>
        <p:nvSpPr>
          <p:cNvPr id="3110" name="Line 54"/>
          <p:cNvSpPr>
            <a:spLocks noChangeShapeType="1"/>
          </p:cNvSpPr>
          <p:nvPr/>
        </p:nvSpPr>
        <p:spPr bwMode="auto">
          <a:xfrm>
            <a:off x="2555875" y="3716338"/>
            <a:ext cx="4763" cy="206375"/>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11" name="Line 55"/>
          <p:cNvSpPr>
            <a:spLocks noChangeShapeType="1"/>
          </p:cNvSpPr>
          <p:nvPr/>
        </p:nvSpPr>
        <p:spPr bwMode="auto">
          <a:xfrm>
            <a:off x="3851275" y="3716338"/>
            <a:ext cx="4763" cy="206375"/>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12" name="Line 26"/>
          <p:cNvSpPr>
            <a:spLocks noChangeShapeType="1"/>
          </p:cNvSpPr>
          <p:nvPr/>
        </p:nvSpPr>
        <p:spPr bwMode="auto">
          <a:xfrm>
            <a:off x="7740650" y="2636838"/>
            <a:ext cx="0" cy="360362"/>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13" name="Line 12"/>
          <p:cNvSpPr>
            <a:spLocks noChangeShapeType="1"/>
          </p:cNvSpPr>
          <p:nvPr/>
        </p:nvSpPr>
        <p:spPr bwMode="auto">
          <a:xfrm flipH="1">
            <a:off x="7812088" y="3571875"/>
            <a:ext cx="0" cy="360363"/>
          </a:xfrm>
          <a:prstGeom prst="line">
            <a:avLst/>
          </a:prstGeom>
          <a:noFill/>
          <a:ln w="12700">
            <a:solidFill>
              <a:srgbClr val="8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114" name="Text Box 47"/>
          <p:cNvSpPr txBox="1">
            <a:spLocks noChangeArrowheads="1"/>
          </p:cNvSpPr>
          <p:nvPr/>
        </p:nvSpPr>
        <p:spPr bwMode="auto">
          <a:xfrm>
            <a:off x="7113588" y="3944938"/>
            <a:ext cx="1397000" cy="649287"/>
          </a:xfrm>
          <a:prstGeom prst="rect">
            <a:avLst/>
          </a:prstGeom>
          <a:solidFill>
            <a:srgbClr val="FFFFFF"/>
          </a:solidFill>
          <a:ln w="12700">
            <a:solidFill>
              <a:srgbClr val="003366"/>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00" b="1">
                <a:solidFill>
                  <a:srgbClr val="003366"/>
                </a:solidFill>
              </a:rPr>
              <a:t>Operatori</a:t>
            </a:r>
          </a:p>
          <a:p>
            <a:pPr algn="ctr" eaLnBrk="1" hangingPunct="1">
              <a:spcBef>
                <a:spcPct val="0"/>
              </a:spcBef>
              <a:buFontTx/>
              <a:buNone/>
            </a:pPr>
            <a:endParaRPr lang="it-IT" altLang="it-IT" sz="700" b="1">
              <a:solidFill>
                <a:srgbClr val="993300"/>
              </a:solidFill>
            </a:endParaRPr>
          </a:p>
          <a:p>
            <a:pPr eaLnBrk="1" hangingPunct="1">
              <a:spcBef>
                <a:spcPct val="0"/>
              </a:spcBef>
              <a:buFontTx/>
              <a:buNone/>
            </a:pPr>
            <a:r>
              <a:rPr lang="it-IT" altLang="it-IT" sz="800">
                <a:solidFill>
                  <a:srgbClr val="333399"/>
                </a:solidFill>
              </a:rPr>
              <a:t>Simone Galletti</a:t>
            </a:r>
          </a:p>
        </p:txBody>
      </p:sp>
      <p:sp>
        <p:nvSpPr>
          <p:cNvPr id="2" name="Rettangolo 1"/>
          <p:cNvSpPr/>
          <p:nvPr/>
        </p:nvSpPr>
        <p:spPr>
          <a:xfrm>
            <a:off x="1664345" y="-27384"/>
            <a:ext cx="5198860" cy="707886"/>
          </a:xfrm>
          <a:prstGeom prst="rect">
            <a:avLst/>
          </a:prstGeom>
        </p:spPr>
        <p:txBody>
          <a:bodyPr wrap="none">
            <a:spAutoFit/>
          </a:bodyPr>
          <a:lstStyle/>
          <a:p>
            <a:pPr algn="ctr"/>
            <a:r>
              <a:rPr lang="it-IT" sz="4000" b="1" dirty="0">
                <a:ln>
                  <a:solidFill>
                    <a:srgbClr val="C00000"/>
                  </a:solidFill>
                </a:ln>
                <a:solidFill>
                  <a:schemeClr val="bg1"/>
                </a:solidFill>
              </a:rPr>
              <a:t>La Millennium Oggi </a:t>
            </a:r>
            <a:r>
              <a:rPr lang="it-IT" sz="4000" b="1" dirty="0" smtClean="0">
                <a:ln>
                  <a:solidFill>
                    <a:srgbClr val="C00000"/>
                  </a:solidFill>
                </a:ln>
                <a:solidFill>
                  <a:schemeClr val="bg1"/>
                </a:solidFill>
              </a:rPr>
              <a:t> </a:t>
            </a:r>
            <a:endParaRPr lang="it-IT" sz="4000" b="1" dirty="0">
              <a:ln>
                <a:solidFill>
                  <a:srgbClr val="C00000"/>
                </a:solidFill>
              </a:ln>
              <a:solidFill>
                <a:schemeClr val="bg1"/>
              </a:solidFill>
            </a:endParaRPr>
          </a:p>
        </p:txBody>
      </p:sp>
      <p:cxnSp>
        <p:nvCxnSpPr>
          <p:cNvPr id="4" name="Connettore 1 3"/>
          <p:cNvCxnSpPr>
            <a:stCxn id="3074" idx="3"/>
          </p:cNvCxnSpPr>
          <p:nvPr/>
        </p:nvCxnSpPr>
        <p:spPr>
          <a:xfrm>
            <a:off x="6161088" y="1616224"/>
            <a:ext cx="499144" cy="347514"/>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5" name="CasellaDiTesto 4"/>
          <p:cNvSpPr txBox="1"/>
          <p:nvPr/>
        </p:nvSpPr>
        <p:spPr>
          <a:xfrm>
            <a:off x="6516216" y="1714263"/>
            <a:ext cx="1152128" cy="353943"/>
          </a:xfrm>
          <a:prstGeom prst="rect">
            <a:avLst/>
          </a:prstGeom>
          <a:noFill/>
        </p:spPr>
        <p:txBody>
          <a:bodyPr wrap="square" rtlCol="0">
            <a:spAutoFit/>
          </a:bodyPr>
          <a:lstStyle/>
          <a:p>
            <a:pPr algn="ctr"/>
            <a:r>
              <a:rPr lang="it-IT" sz="900" b="1" dirty="0" smtClean="0">
                <a:solidFill>
                  <a:srgbClr val="003366"/>
                </a:solidFill>
                <a:latin typeface="Arial" panose="020B0604020202020204" pitchFamily="34" charset="0"/>
              </a:rPr>
              <a:t>Formazione</a:t>
            </a:r>
            <a:endParaRPr lang="it-IT" sz="900" b="1" dirty="0">
              <a:solidFill>
                <a:srgbClr val="003366"/>
              </a:solidFill>
              <a:latin typeface="Arial" panose="020B0604020202020204" pitchFamily="34" charset="0"/>
            </a:endParaRPr>
          </a:p>
          <a:p>
            <a:pPr algn="ctr"/>
            <a:r>
              <a:rPr lang="it-IT" sz="800" dirty="0" smtClean="0">
                <a:solidFill>
                  <a:schemeClr val="tx2"/>
                </a:solidFill>
                <a:latin typeface="Arial" panose="020B0604020202020204" pitchFamily="34" charset="0"/>
              </a:rPr>
              <a:t>Giusi</a:t>
            </a:r>
            <a:r>
              <a:rPr lang="it-IT" sz="800" b="1" dirty="0" smtClean="0">
                <a:solidFill>
                  <a:schemeClr val="tx2"/>
                </a:solidFill>
                <a:latin typeface="Arial" panose="020B0604020202020204" pitchFamily="34" charset="0"/>
              </a:rPr>
              <a:t> </a:t>
            </a:r>
            <a:r>
              <a:rPr lang="it-IT" sz="800" dirty="0" smtClean="0">
                <a:solidFill>
                  <a:schemeClr val="tx2"/>
                </a:solidFill>
                <a:latin typeface="Arial" panose="020B0604020202020204" pitchFamily="34" charset="0"/>
              </a:rPr>
              <a:t>Garigliano</a:t>
            </a:r>
            <a:endParaRPr lang="it-IT" sz="800" dirty="0">
              <a:solidFill>
                <a:schemeClr val="tx2"/>
              </a:solidFill>
            </a:endParaRPr>
          </a:p>
        </p:txBody>
      </p:sp>
      <p:sp>
        <p:nvSpPr>
          <p:cNvPr id="42" name="Rettangolo 41"/>
          <p:cNvSpPr/>
          <p:nvPr/>
        </p:nvSpPr>
        <p:spPr>
          <a:xfrm>
            <a:off x="6660232" y="765521"/>
            <a:ext cx="864096" cy="503239"/>
          </a:xfrm>
          <a:prstGeom prst="rect">
            <a:avLst/>
          </a:prstGeom>
          <a:solidFill>
            <a:schemeClr val="bg1"/>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900" b="1" dirty="0">
                <a:solidFill>
                  <a:srgbClr val="003366"/>
                </a:solidFill>
                <a:latin typeface="Arial" panose="020B0604020202020204" pitchFamily="34" charset="0"/>
              </a:rPr>
              <a:t>Staff</a:t>
            </a:r>
          </a:p>
          <a:p>
            <a:pPr algn="ctr"/>
            <a:r>
              <a:rPr lang="it-IT" sz="900" dirty="0">
                <a:solidFill>
                  <a:schemeClr val="tx2"/>
                </a:solidFill>
                <a:latin typeface="Arial" panose="020B0604020202020204" pitchFamily="34" charset="0"/>
              </a:rPr>
              <a:t>Marco </a:t>
            </a:r>
            <a:r>
              <a:rPr lang="it-IT" sz="900" dirty="0" smtClean="0">
                <a:solidFill>
                  <a:schemeClr val="tx2"/>
                </a:solidFill>
                <a:latin typeface="Arial" panose="020B0604020202020204" pitchFamily="34" charset="0"/>
              </a:rPr>
              <a:t>Saletti</a:t>
            </a:r>
            <a:endParaRPr lang="it-IT" sz="900" dirty="0">
              <a:solidFill>
                <a:schemeClr val="tx2"/>
              </a:solidFill>
            </a:endParaRPr>
          </a:p>
        </p:txBody>
      </p:sp>
      <p:cxnSp>
        <p:nvCxnSpPr>
          <p:cNvPr id="43" name="Connettore 1 42"/>
          <p:cNvCxnSpPr/>
          <p:nvPr/>
        </p:nvCxnSpPr>
        <p:spPr>
          <a:xfrm flipV="1">
            <a:off x="6168330" y="1092859"/>
            <a:ext cx="478408" cy="523365"/>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6444783"/>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59632" y="-27384"/>
            <a:ext cx="7024680" cy="769441"/>
          </a:xfrm>
          <a:prstGeom prst="rect">
            <a:avLst/>
          </a:prstGeom>
        </p:spPr>
        <p:txBody>
          <a:bodyPr wrap="none">
            <a:spAutoFit/>
          </a:bodyPr>
          <a:lstStyle/>
          <a:p>
            <a:r>
              <a:rPr lang="it-IT" sz="4400" b="1" dirty="0">
                <a:ln>
                  <a:solidFill>
                    <a:srgbClr val="C00000"/>
                  </a:solidFill>
                </a:ln>
                <a:solidFill>
                  <a:schemeClr val="bg1"/>
                </a:solidFill>
              </a:rPr>
              <a:t>Il Mercato e la Millennium</a:t>
            </a:r>
          </a:p>
        </p:txBody>
      </p:sp>
      <p:sp>
        <p:nvSpPr>
          <p:cNvPr id="3" name="CasellaDiTesto 2"/>
          <p:cNvSpPr txBox="1"/>
          <p:nvPr/>
        </p:nvSpPr>
        <p:spPr>
          <a:xfrm>
            <a:off x="323528" y="762372"/>
            <a:ext cx="8568952" cy="6986528"/>
          </a:xfrm>
          <a:prstGeom prst="rect">
            <a:avLst/>
          </a:prstGeom>
          <a:noFill/>
        </p:spPr>
        <p:txBody>
          <a:bodyPr wrap="square" rtlCol="0">
            <a:spAutoFit/>
          </a:bodyPr>
          <a:lstStyle/>
          <a:p>
            <a:pPr marL="285750" indent="-285750">
              <a:buFont typeface="Wingdings" panose="05000000000000000000" pitchFamily="2" charset="2"/>
              <a:buChar char="Ø"/>
            </a:pPr>
            <a:r>
              <a:rPr lang="it-IT" b="1" dirty="0" smtClean="0">
                <a:solidFill>
                  <a:srgbClr val="C00000"/>
                </a:solidFill>
              </a:rPr>
              <a:t> Minacce</a:t>
            </a:r>
          </a:p>
          <a:p>
            <a:pPr marL="285750" indent="-285750">
              <a:buFont typeface="Wingdings" panose="05000000000000000000" pitchFamily="2" charset="2"/>
              <a:buChar char="Ø"/>
            </a:pPr>
            <a:endParaRPr lang="it-IT" sz="1000" b="1" dirty="0" smtClean="0">
              <a:solidFill>
                <a:srgbClr val="0070C0"/>
              </a:solidFill>
            </a:endParaRPr>
          </a:p>
          <a:p>
            <a:pPr marL="285750" indent="-285750">
              <a:buFont typeface="Wingdings" panose="05000000000000000000" pitchFamily="2" charset="2"/>
              <a:buChar char="§"/>
            </a:pPr>
            <a:r>
              <a:rPr lang="it-IT" sz="1600" b="1" dirty="0" smtClean="0">
                <a:solidFill>
                  <a:srgbClr val="0070C0"/>
                </a:solidFill>
              </a:rPr>
              <a:t>Oltre il 60 % dei MMG  ha un’età fra i 57-65 anni</a:t>
            </a:r>
          </a:p>
          <a:p>
            <a:pPr marL="285750" indent="-285750">
              <a:buFont typeface="Wingdings" panose="05000000000000000000" pitchFamily="2" charset="2"/>
              <a:buChar char="§"/>
            </a:pPr>
            <a:r>
              <a:rPr lang="it-IT" sz="1600" dirty="0">
                <a:solidFill>
                  <a:schemeClr val="tx2"/>
                </a:solidFill>
              </a:rPr>
              <a:t>I MMG sono senza contratto dal 2009 e </a:t>
            </a:r>
            <a:r>
              <a:rPr lang="it-IT" sz="1600" dirty="0" smtClean="0">
                <a:solidFill>
                  <a:schemeClr val="tx2"/>
                </a:solidFill>
              </a:rPr>
              <a:t>con difficoltà </a:t>
            </a:r>
            <a:r>
              <a:rPr lang="it-IT" sz="1600" dirty="0">
                <a:solidFill>
                  <a:schemeClr val="tx2"/>
                </a:solidFill>
              </a:rPr>
              <a:t>ne firmeranno un altro</a:t>
            </a:r>
          </a:p>
          <a:p>
            <a:pPr marL="285750" indent="-285750">
              <a:buFont typeface="Wingdings" panose="05000000000000000000" pitchFamily="2" charset="2"/>
              <a:buChar char="§"/>
            </a:pPr>
            <a:r>
              <a:rPr lang="it-IT" sz="1600" b="1" dirty="0" smtClean="0">
                <a:solidFill>
                  <a:srgbClr val="0070C0"/>
                </a:solidFill>
              </a:rPr>
              <a:t>Entro 5 anni andranno in pensione oltre 35 % dei MMG</a:t>
            </a:r>
          </a:p>
          <a:p>
            <a:pPr marL="285750" indent="-285750">
              <a:buFont typeface="Wingdings" panose="05000000000000000000" pitchFamily="2" charset="2"/>
              <a:buChar char="§"/>
            </a:pPr>
            <a:r>
              <a:rPr lang="it-IT" sz="1600" dirty="0" smtClean="0">
                <a:solidFill>
                  <a:schemeClr val="tx2"/>
                </a:solidFill>
              </a:rPr>
              <a:t>Il Disastro del Titolo V …. 21 Regioni 21 Progetti diversi</a:t>
            </a:r>
          </a:p>
          <a:p>
            <a:pPr marL="285750" indent="-285750">
              <a:buFont typeface="Wingdings" panose="05000000000000000000" pitchFamily="2" charset="2"/>
              <a:buChar char="§"/>
            </a:pPr>
            <a:r>
              <a:rPr lang="it-IT" sz="1600" dirty="0" smtClean="0">
                <a:solidFill>
                  <a:schemeClr val="tx2"/>
                </a:solidFill>
              </a:rPr>
              <a:t>L’ e-</a:t>
            </a:r>
            <a:r>
              <a:rPr lang="it-IT" sz="1600" dirty="0" err="1" smtClean="0">
                <a:solidFill>
                  <a:schemeClr val="tx2"/>
                </a:solidFill>
              </a:rPr>
              <a:t>prescription</a:t>
            </a:r>
            <a:r>
              <a:rPr lang="it-IT" sz="1600" dirty="0" smtClean="0">
                <a:solidFill>
                  <a:schemeClr val="tx2"/>
                </a:solidFill>
              </a:rPr>
              <a:t> ha aggiunto solo oneri «burocratici» e perdita di tempo</a:t>
            </a:r>
          </a:p>
          <a:p>
            <a:pPr marL="285750" indent="-285750">
              <a:buFont typeface="Wingdings" panose="05000000000000000000" pitchFamily="2" charset="2"/>
              <a:buChar char="§"/>
            </a:pPr>
            <a:r>
              <a:rPr lang="it-IT" sz="1600" b="1" dirty="0" smtClean="0">
                <a:solidFill>
                  <a:srgbClr val="0070C0"/>
                </a:solidFill>
              </a:rPr>
              <a:t>Tempo e Costi sono lievitati a dismisura e non sono adeguatamente ripagati</a:t>
            </a:r>
          </a:p>
          <a:p>
            <a:pPr marL="285750" indent="-285750">
              <a:buFont typeface="Wingdings" panose="05000000000000000000" pitchFamily="2" charset="2"/>
              <a:buChar char="§"/>
            </a:pPr>
            <a:endParaRPr lang="it-IT" sz="1600" dirty="0" smtClean="0">
              <a:solidFill>
                <a:schemeClr val="tx2"/>
              </a:solidFill>
            </a:endParaRPr>
          </a:p>
          <a:p>
            <a:pPr marL="285750" indent="-285750">
              <a:buFont typeface="Wingdings" panose="05000000000000000000" pitchFamily="2" charset="2"/>
              <a:buChar char="Ø"/>
            </a:pPr>
            <a:r>
              <a:rPr lang="it-IT" b="1" dirty="0" smtClean="0">
                <a:solidFill>
                  <a:srgbClr val="C00000"/>
                </a:solidFill>
              </a:rPr>
              <a:t>Obiettivi</a:t>
            </a:r>
            <a:endParaRPr lang="it-IT" b="1" dirty="0">
              <a:solidFill>
                <a:srgbClr val="C00000"/>
              </a:solidFill>
            </a:endParaRPr>
          </a:p>
          <a:p>
            <a:r>
              <a:rPr lang="it-IT" sz="1600" dirty="0">
                <a:solidFill>
                  <a:schemeClr val="tx2"/>
                </a:solidFill>
                <a:ea typeface="ＭＳ Ｐゴシック" pitchFamily="-112" charset="-128"/>
              </a:rPr>
              <a:t>  </a:t>
            </a:r>
          </a:p>
          <a:p>
            <a:pPr marL="285750" indent="-285750" defTabSz="504000">
              <a:spcBef>
                <a:spcPts val="0"/>
              </a:spcBef>
              <a:buFont typeface="Wingdings" panose="05000000000000000000" pitchFamily="2" charset="2"/>
              <a:buChar char="§"/>
            </a:pPr>
            <a:r>
              <a:rPr lang="it-IT" sz="1600" b="1" dirty="0">
                <a:solidFill>
                  <a:srgbClr val="0070C0"/>
                </a:solidFill>
                <a:ea typeface="ＭＳ Ｐゴシック" pitchFamily="-112" charset="-128"/>
              </a:rPr>
              <a:t>Continuare ed aumentare  la Leadership di </a:t>
            </a:r>
            <a:r>
              <a:rPr lang="it-IT" sz="1600" b="1" dirty="0" smtClean="0">
                <a:solidFill>
                  <a:srgbClr val="0070C0"/>
                </a:solidFill>
                <a:ea typeface="ＭＳ Ｐゴシック" pitchFamily="-112" charset="-128"/>
              </a:rPr>
              <a:t>Mercato.</a:t>
            </a:r>
            <a:endParaRPr lang="it-IT" sz="1600" b="1" dirty="0">
              <a:solidFill>
                <a:srgbClr val="0070C0"/>
              </a:solidFill>
              <a:ea typeface="ＭＳ Ｐゴシック" pitchFamily="-112" charset="-128"/>
            </a:endParaRPr>
          </a:p>
          <a:p>
            <a:pPr marL="285750" indent="-285750" defTabSz="504000">
              <a:spcBef>
                <a:spcPts val="0"/>
              </a:spcBef>
              <a:buFont typeface="Wingdings" panose="05000000000000000000" pitchFamily="2" charset="2"/>
              <a:buChar char="§"/>
            </a:pPr>
            <a:r>
              <a:rPr lang="it-IT" sz="1600" b="1" dirty="0" smtClean="0">
                <a:solidFill>
                  <a:srgbClr val="0070C0"/>
                </a:solidFill>
                <a:ea typeface="ＭＳ Ｐゴシック" pitchFamily="-112" charset="-128"/>
              </a:rPr>
              <a:t>Aumentare  </a:t>
            </a:r>
            <a:r>
              <a:rPr lang="it-IT" sz="1600" b="1" dirty="0">
                <a:solidFill>
                  <a:srgbClr val="0070C0"/>
                </a:solidFill>
                <a:ea typeface="ＭＳ Ｐゴシック" pitchFamily="-112" charset="-128"/>
              </a:rPr>
              <a:t>la percezione di “Qualità”  dei ns. SW e </a:t>
            </a:r>
            <a:r>
              <a:rPr lang="it-IT" sz="1600" b="1" dirty="0" smtClean="0">
                <a:solidFill>
                  <a:srgbClr val="0070C0"/>
                </a:solidFill>
                <a:ea typeface="ＭＳ Ｐゴシック" pitchFamily="-112" charset="-128"/>
              </a:rPr>
              <a:t>Servizi e far </a:t>
            </a:r>
            <a:r>
              <a:rPr lang="it-IT" sz="1600" b="1" dirty="0">
                <a:solidFill>
                  <a:srgbClr val="0070C0"/>
                </a:solidFill>
                <a:ea typeface="ＭＳ Ｐゴシック" pitchFamily="-112" charset="-128"/>
              </a:rPr>
              <a:t>crescere la sensazione di “Squadra</a:t>
            </a:r>
            <a:r>
              <a:rPr lang="it-IT" sz="1600" b="1" dirty="0">
                <a:solidFill>
                  <a:schemeClr val="tx2"/>
                </a:solidFill>
                <a:ea typeface="ＭＳ Ｐゴシック" pitchFamily="-112" charset="-128"/>
              </a:rPr>
              <a:t>"</a:t>
            </a:r>
            <a:endParaRPr lang="it-IT" sz="1600" b="1" dirty="0">
              <a:solidFill>
                <a:schemeClr val="tx2"/>
              </a:solidFill>
            </a:endParaRPr>
          </a:p>
          <a:p>
            <a:pPr marL="285750" indent="-285750" defTabSz="504000">
              <a:spcBef>
                <a:spcPts val="0"/>
              </a:spcBef>
              <a:buFont typeface="Wingdings" panose="05000000000000000000" pitchFamily="2" charset="2"/>
              <a:buChar char="§"/>
            </a:pPr>
            <a:r>
              <a:rPr lang="it-IT" sz="1600" b="1" dirty="0">
                <a:solidFill>
                  <a:srgbClr val="0070C0"/>
                </a:solidFill>
                <a:ea typeface="ＭＳ Ｐゴシック" pitchFamily="-112" charset="-128"/>
              </a:rPr>
              <a:t>Vincere la sfida: </a:t>
            </a:r>
            <a:r>
              <a:rPr lang="it-IT" sz="1600" b="1" dirty="0" smtClean="0">
                <a:solidFill>
                  <a:srgbClr val="0070C0"/>
                </a:solidFill>
                <a:ea typeface="ＭＳ Ｐゴシック" pitchFamily="-112" charset="-128"/>
              </a:rPr>
              <a:t>allargare </a:t>
            </a:r>
            <a:r>
              <a:rPr lang="it-IT" sz="1600" b="1" dirty="0">
                <a:solidFill>
                  <a:srgbClr val="0070C0"/>
                </a:solidFill>
                <a:ea typeface="ＭＳ Ｐゴシック" pitchFamily="-112" charset="-128"/>
              </a:rPr>
              <a:t>la nostra base di </a:t>
            </a:r>
            <a:r>
              <a:rPr lang="it-IT" sz="1600" b="1" dirty="0" smtClean="0">
                <a:solidFill>
                  <a:srgbClr val="0070C0"/>
                </a:solidFill>
                <a:ea typeface="ＭＳ Ｐゴシック" pitchFamily="-112" charset="-128"/>
              </a:rPr>
              <a:t>clienti e </a:t>
            </a:r>
            <a:r>
              <a:rPr lang="it-IT" sz="1600" b="1" dirty="0">
                <a:solidFill>
                  <a:srgbClr val="0070C0"/>
                </a:solidFill>
                <a:ea typeface="ＭＳ Ｐゴシック" pitchFamily="-112" charset="-128"/>
              </a:rPr>
              <a:t>difendere la nostra marginalità</a:t>
            </a:r>
          </a:p>
          <a:p>
            <a:pPr marL="285750" indent="-285750">
              <a:buFont typeface="Wingdings" panose="05000000000000000000" pitchFamily="2" charset="2"/>
              <a:buChar char="Ø"/>
            </a:pPr>
            <a:endParaRPr lang="it-IT" b="1" dirty="0">
              <a:solidFill>
                <a:srgbClr val="C00000"/>
              </a:solidFill>
            </a:endParaRPr>
          </a:p>
          <a:p>
            <a:pPr marL="285750" indent="-285750">
              <a:buFont typeface="Wingdings" panose="05000000000000000000" pitchFamily="2" charset="2"/>
              <a:buChar char="Ø"/>
            </a:pPr>
            <a:r>
              <a:rPr lang="it-IT" b="1" dirty="0">
                <a:solidFill>
                  <a:srgbClr val="C00000"/>
                </a:solidFill>
              </a:rPr>
              <a:t>Azioni</a:t>
            </a:r>
          </a:p>
          <a:p>
            <a:pPr defTabSz="504000">
              <a:spcBef>
                <a:spcPts val="0"/>
              </a:spcBef>
            </a:pPr>
            <a:endParaRPr lang="it-IT" sz="1000" dirty="0" smtClean="0">
              <a:solidFill>
                <a:schemeClr val="tx2"/>
              </a:solidFill>
            </a:endParaRPr>
          </a:p>
          <a:p>
            <a:pPr marL="285750" indent="-285750" defTabSz="504000">
              <a:spcBef>
                <a:spcPts val="0"/>
              </a:spcBef>
              <a:buFont typeface="Wingdings" panose="05000000000000000000" pitchFamily="2" charset="2"/>
              <a:buChar char="§"/>
            </a:pPr>
            <a:r>
              <a:rPr lang="it-IT" sz="1600" b="1" dirty="0" smtClean="0">
                <a:solidFill>
                  <a:srgbClr val="0070C0"/>
                </a:solidFill>
              </a:rPr>
              <a:t>Un Time to Market adeguato ai tempi </a:t>
            </a:r>
          </a:p>
          <a:p>
            <a:pPr marL="285750" indent="-285750" defTabSz="504000">
              <a:spcBef>
                <a:spcPts val="0"/>
              </a:spcBef>
              <a:buFont typeface="Wingdings" panose="05000000000000000000" pitchFamily="2" charset="2"/>
              <a:buChar char="§"/>
            </a:pPr>
            <a:r>
              <a:rPr lang="it-IT" sz="1600" dirty="0" smtClean="0">
                <a:solidFill>
                  <a:schemeClr val="tx2"/>
                </a:solidFill>
              </a:rPr>
              <a:t>Migliorare  i prodotti esistenti e Costruirne  di nuovi integrati con le esigenze di Mercato</a:t>
            </a:r>
          </a:p>
          <a:p>
            <a:pPr marL="285750" indent="-285750" defTabSz="504000">
              <a:spcBef>
                <a:spcPts val="0"/>
              </a:spcBef>
              <a:buFont typeface="Wingdings" panose="05000000000000000000" pitchFamily="2" charset="2"/>
              <a:buChar char="§"/>
            </a:pPr>
            <a:r>
              <a:rPr lang="it-IT" sz="1600" b="1" dirty="0" smtClean="0">
                <a:solidFill>
                  <a:srgbClr val="0070C0"/>
                </a:solidFill>
              </a:rPr>
              <a:t>Dare la sensazione che la Millennium è viva</a:t>
            </a:r>
          </a:p>
          <a:p>
            <a:pPr marL="285750" indent="-285750" defTabSz="504000">
              <a:spcBef>
                <a:spcPts val="0"/>
              </a:spcBef>
              <a:buFont typeface="Wingdings" panose="05000000000000000000" pitchFamily="2" charset="2"/>
              <a:buChar char="§"/>
            </a:pPr>
            <a:r>
              <a:rPr lang="it-IT" sz="1600" dirty="0" smtClean="0">
                <a:solidFill>
                  <a:schemeClr val="tx2"/>
                </a:solidFill>
              </a:rPr>
              <a:t>Cambiare la logica del Prezzo da </a:t>
            </a:r>
            <a:r>
              <a:rPr lang="it-IT" sz="1600" dirty="0">
                <a:solidFill>
                  <a:schemeClr val="tx2"/>
                </a:solidFill>
                <a:ea typeface="ＭＳ Ｐゴシック" pitchFamily="-112" charset="-128"/>
              </a:rPr>
              <a:t>"</a:t>
            </a:r>
            <a:r>
              <a:rPr lang="it-IT" sz="1600" dirty="0" smtClean="0">
                <a:solidFill>
                  <a:schemeClr val="tx2"/>
                </a:solidFill>
              </a:rPr>
              <a:t> Prodotto a Servizio </a:t>
            </a:r>
            <a:r>
              <a:rPr lang="it-IT" sz="1600" dirty="0">
                <a:solidFill>
                  <a:schemeClr val="tx2"/>
                </a:solidFill>
                <a:ea typeface="ＭＳ Ｐゴシック" pitchFamily="-112" charset="-128"/>
              </a:rPr>
              <a:t>"</a:t>
            </a:r>
            <a:endParaRPr lang="it-IT" sz="1600" dirty="0" smtClean="0">
              <a:solidFill>
                <a:schemeClr val="tx2"/>
              </a:solidFill>
            </a:endParaRPr>
          </a:p>
          <a:p>
            <a:pPr marL="285750" indent="-285750" defTabSz="504000">
              <a:spcBef>
                <a:spcPts val="0"/>
              </a:spcBef>
              <a:buFont typeface="Wingdings" panose="05000000000000000000" pitchFamily="2" charset="2"/>
              <a:buChar char="§"/>
            </a:pPr>
            <a:r>
              <a:rPr lang="it-IT" sz="1600" b="1" dirty="0" smtClean="0">
                <a:solidFill>
                  <a:srgbClr val="0070C0"/>
                </a:solidFill>
              </a:rPr>
              <a:t>Aumentare l’efficienza di tutti ! </a:t>
            </a:r>
          </a:p>
          <a:p>
            <a:pPr marL="285750" indent="-285750" defTabSz="504000">
              <a:spcBef>
                <a:spcPts val="0"/>
              </a:spcBef>
              <a:buFont typeface="Wingdings" panose="05000000000000000000" pitchFamily="2" charset="2"/>
              <a:buChar char="§"/>
            </a:pPr>
            <a:endParaRPr lang="it-IT" dirty="0">
              <a:solidFill>
                <a:schemeClr val="tx2"/>
              </a:solidFill>
            </a:endParaRPr>
          </a:p>
          <a:p>
            <a:pPr marL="285750" indent="-285750" defTabSz="504000">
              <a:spcBef>
                <a:spcPts val="0"/>
              </a:spcBef>
              <a:buFont typeface="Wingdings" panose="05000000000000000000" pitchFamily="2" charset="2"/>
              <a:buChar char="§"/>
            </a:pPr>
            <a:endParaRPr lang="it-IT" dirty="0" smtClean="0">
              <a:solidFill>
                <a:schemeClr val="tx2"/>
              </a:solidFill>
            </a:endParaRPr>
          </a:p>
          <a:p>
            <a:pPr marL="285750" indent="-285750" defTabSz="504000">
              <a:spcBef>
                <a:spcPts val="0"/>
              </a:spcBef>
              <a:buFont typeface="Wingdings" panose="05000000000000000000" pitchFamily="2" charset="2"/>
              <a:buChar char="§"/>
            </a:pPr>
            <a:endParaRPr lang="it-IT" dirty="0" smtClean="0">
              <a:solidFill>
                <a:schemeClr val="tx2"/>
              </a:solidFill>
            </a:endParaRPr>
          </a:p>
          <a:p>
            <a:pPr marL="285750" indent="-285750">
              <a:buFont typeface="Wingdings" panose="05000000000000000000" pitchFamily="2" charset="2"/>
              <a:buChar char="§"/>
            </a:pPr>
            <a:endParaRPr lang="it-IT" dirty="0"/>
          </a:p>
        </p:txBody>
      </p:sp>
    </p:spTree>
    <p:extLst>
      <p:ext uri="{BB962C8B-B14F-4D97-AF65-F5344CB8AC3E}">
        <p14:creationId xmlns:p14="http://schemas.microsoft.com/office/powerpoint/2010/main" val="157246054"/>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endParaRPr lang="it-IT" dirty="0"/>
          </a:p>
        </p:txBody>
      </p:sp>
      <p:sp>
        <p:nvSpPr>
          <p:cNvPr id="3" name="Sottotitolo 2"/>
          <p:cNvSpPr>
            <a:spLocks noGrp="1"/>
          </p:cNvSpPr>
          <p:nvPr>
            <p:ph type="subTitle" idx="1"/>
          </p:nvPr>
        </p:nvSpPr>
        <p:spPr/>
        <p:txBody>
          <a:bodyPr/>
          <a:lstStyle/>
          <a:p>
            <a:endParaRPr lang="it-IT"/>
          </a:p>
        </p:txBody>
      </p:sp>
      <p:pic>
        <p:nvPicPr>
          <p:cNvPr id="1026" name="Picture 2"/>
          <p:cNvPicPr>
            <a:picLocks noChangeAspect="1" noChangeArrowheads="1"/>
          </p:cNvPicPr>
          <p:nvPr/>
        </p:nvPicPr>
        <p:blipFill>
          <a:blip r:embed="rId3" cstate="print"/>
          <a:srcRect/>
          <a:stretch>
            <a:fillRect/>
          </a:stretch>
        </p:blipFill>
        <p:spPr bwMode="auto">
          <a:xfrm>
            <a:off x="0" y="-27384"/>
            <a:ext cx="9144000" cy="6103962"/>
          </a:xfrm>
          <a:prstGeom prst="rect">
            <a:avLst/>
          </a:prstGeom>
          <a:noFill/>
          <a:ln w="9525">
            <a:noFill/>
            <a:miter lim="800000"/>
            <a:headEnd/>
            <a:tailEnd/>
          </a:ln>
        </p:spPr>
      </p:pic>
    </p:spTree>
    <p:extLst>
      <p:ext uri="{BB962C8B-B14F-4D97-AF65-F5344CB8AC3E}">
        <p14:creationId xmlns:p14="http://schemas.microsoft.com/office/powerpoint/2010/main" val="2625759213"/>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3"/>
          <a:stretch>
            <a:fillRect/>
          </a:stretch>
        </p:blipFill>
        <p:spPr>
          <a:xfrm>
            <a:off x="0" y="0"/>
            <a:ext cx="9144000" cy="6309320"/>
          </a:xfrm>
          <a:prstGeom prst="rect">
            <a:avLst/>
          </a:prstGeom>
        </p:spPr>
      </p:pic>
    </p:spTree>
    <p:extLst>
      <p:ext uri="{BB962C8B-B14F-4D97-AF65-F5344CB8AC3E}">
        <p14:creationId xmlns:p14="http://schemas.microsoft.com/office/powerpoint/2010/main" val="1425449998"/>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7504" y="1412776"/>
            <a:ext cx="8892480" cy="2376264"/>
          </a:xfrm>
        </p:spPr>
        <p:txBody>
          <a:bodyPr/>
          <a:lstStyle/>
          <a:p>
            <a:r>
              <a:rPr lang="it-IT" dirty="0" smtClean="0">
                <a:solidFill>
                  <a:srgbClr val="FF0000"/>
                </a:solidFill>
              </a:rPr>
              <a:t/>
            </a:r>
            <a:br>
              <a:rPr lang="it-IT" dirty="0" smtClean="0">
                <a:solidFill>
                  <a:srgbClr val="FF0000"/>
                </a:solidFill>
              </a:rPr>
            </a:br>
            <a:r>
              <a:rPr lang="it-IT" sz="2800" b="1" dirty="0" smtClean="0">
                <a:solidFill>
                  <a:schemeClr val="tx2"/>
                </a:solidFill>
              </a:rPr>
              <a:t/>
            </a:r>
            <a:br>
              <a:rPr lang="it-IT" sz="2800" b="1" dirty="0" smtClean="0">
                <a:solidFill>
                  <a:schemeClr val="tx2"/>
                </a:solidFill>
              </a:rPr>
            </a:br>
            <a:r>
              <a:rPr lang="it-IT" sz="2800" b="1" dirty="0" smtClean="0">
                <a:solidFill>
                  <a:schemeClr val="tx2"/>
                </a:solidFill>
              </a:rPr>
              <a:t/>
            </a:r>
            <a:br>
              <a:rPr lang="it-IT" sz="2800" b="1" dirty="0" smtClean="0">
                <a:solidFill>
                  <a:schemeClr val="tx2"/>
                </a:solidFill>
              </a:rPr>
            </a:br>
            <a:r>
              <a:rPr lang="it-IT" sz="7200" b="1" dirty="0" smtClean="0">
                <a:solidFill>
                  <a:srgbClr val="C00000"/>
                </a:solidFill>
              </a:rPr>
              <a:t> </a:t>
            </a:r>
            <a:r>
              <a:rPr lang="it-IT" sz="4800" b="1" dirty="0" smtClean="0">
                <a:solidFill>
                  <a:srgbClr val="C00000"/>
                </a:solidFill>
              </a:rPr>
              <a:t/>
            </a:r>
            <a:br>
              <a:rPr lang="it-IT" sz="4800" b="1" dirty="0" smtClean="0">
                <a:solidFill>
                  <a:srgbClr val="C00000"/>
                </a:solidFill>
              </a:rPr>
            </a:br>
            <a:r>
              <a:rPr lang="it-IT" dirty="0" smtClean="0">
                <a:solidFill>
                  <a:srgbClr val="FF0000"/>
                </a:solidFill>
              </a:rPr>
              <a:t/>
            </a:r>
            <a:br>
              <a:rPr lang="it-IT"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t>
            </a:r>
            <a:br>
              <a:rPr lang="it-IT" b="1" dirty="0" smtClean="0">
                <a:solidFill>
                  <a:srgbClr val="FF0000"/>
                </a:solidFill>
              </a:rPr>
            </a:br>
            <a:r>
              <a:rPr lang="it-IT" sz="8000" b="1" dirty="0" smtClean="0">
                <a:solidFill>
                  <a:srgbClr val="FF0000"/>
                </a:solidFill>
              </a:rPr>
              <a:t> </a:t>
            </a:r>
            <a:r>
              <a:rPr lang="it-IT" dirty="0" smtClean="0">
                <a:solidFill>
                  <a:srgbClr val="FF0000"/>
                </a:solidFill>
              </a:rPr>
              <a:t/>
            </a:r>
            <a:br>
              <a:rPr lang="it-IT" dirty="0" smtClean="0">
                <a:solidFill>
                  <a:srgbClr val="FF0000"/>
                </a:solidFill>
              </a:rPr>
            </a:br>
            <a:endParaRPr lang="it-IT" b="1" dirty="0">
              <a:solidFill>
                <a:srgbClr val="FF0000"/>
              </a:solidFill>
            </a:endParaRPr>
          </a:p>
        </p:txBody>
      </p:sp>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sp>
        <p:nvSpPr>
          <p:cNvPr id="3" name="Rectangle 1"/>
          <p:cNvSpPr>
            <a:spLocks noChangeArrowheads="1"/>
          </p:cNvSpPr>
          <p:nvPr/>
        </p:nvSpPr>
        <p:spPr bwMode="auto">
          <a:xfrm>
            <a:off x="179512" y="2059394"/>
            <a:ext cx="7200800" cy="136960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r>
            <a:br>
              <a:rPr kumimoji="0" lang="it-IT" altLang="it-IT" sz="1100" b="0" i="0" u="none" strike="noStrike" cap="none" normalizeH="0" baseline="0" dirty="0" smtClean="0">
                <a:ln>
                  <a:noFill/>
                </a:ln>
                <a:solidFill>
                  <a:srgbClr val="000000"/>
                </a:solidFill>
                <a:effectLst/>
                <a:latin typeface="Museo"/>
              </a:rPr>
            </a:br>
            <a:r>
              <a:rPr kumimoji="0" lang="it-IT" altLang="it-IT" sz="1100" b="0" i="0" u="none" strike="noStrike" cap="none" normalizeH="0" baseline="0" dirty="0" smtClean="0">
                <a:ln>
                  <a:noFill/>
                </a:ln>
                <a:solidFill>
                  <a:srgbClr val="000000"/>
                </a:solidFill>
                <a:effectLst/>
                <a:latin typeface="Museo"/>
              </a:rPr>
              <a:t> </a:t>
            </a:r>
            <a:endParaRPr kumimoji="0" lang="it-IT" altLang="it-IT"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t>
            </a:r>
            <a:r>
              <a:rPr kumimoji="0" lang="it-IT" altLang="it-IT" sz="2800" b="0" i="0" u="none" strike="noStrike" cap="none" normalizeH="0" baseline="0" dirty="0" smtClean="0">
                <a:ln>
                  <a:noFill/>
                </a:ln>
                <a:solidFill>
                  <a:srgbClr val="000000"/>
                </a:solidFill>
                <a:effectLst/>
                <a:latin typeface="Museo"/>
              </a:rPr>
              <a:t> </a:t>
            </a:r>
            <a:r>
              <a:rPr kumimoji="0" lang="it-IT" altLang="it-IT" sz="1100" b="0" i="0" u="none" strike="noStrike" cap="none" normalizeH="0" baseline="0" dirty="0" smtClean="0">
                <a:ln>
                  <a:noFill/>
                </a:ln>
                <a:solidFill>
                  <a:srgbClr val="000000"/>
                </a:solidFill>
                <a:effectLst/>
                <a:latin typeface="Museo"/>
              </a:rPr>
              <a:t>                                                                   </a:t>
            </a:r>
            <a:endParaRPr kumimoji="0" lang="it-IT" altLang="it-IT"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5991B8"/>
                </a:solidFill>
                <a:effectLst/>
                <a:latin typeface="inherit"/>
              </a:rPr>
              <a:t>                                   </a:t>
            </a:r>
            <a:r>
              <a:rPr kumimoji="0" lang="it-IT" altLang="it-IT" sz="2800" b="0" i="0" u="none" strike="noStrike" cap="none" normalizeH="0" baseline="0" dirty="0" smtClean="0">
                <a:ln>
                  <a:noFill/>
                </a:ln>
                <a:solidFill>
                  <a:srgbClr val="5991B8"/>
                </a:solidFill>
                <a:effectLst/>
                <a:latin typeface="inherit"/>
              </a:rPr>
              <a:t>    La soluzione mobile per MilleWin</a:t>
            </a:r>
            <a:endParaRPr kumimoji="0" lang="it-IT" altLang="it-IT" sz="2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t>
            </a:r>
          </a:p>
        </p:txBody>
      </p:sp>
      <p:pic>
        <p:nvPicPr>
          <p:cNvPr id="2050" name="Picture 2" descr="logo millelight hig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718" y="1556792"/>
            <a:ext cx="491454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063817"/>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47163" y="2037454"/>
            <a:ext cx="7886700" cy="1033211"/>
          </a:xfrm>
        </p:spPr>
        <p:txBody>
          <a:bodyPr>
            <a:normAutofit fontScale="90000"/>
          </a:bodyPr>
          <a:lstStyle/>
          <a:p>
            <a:r>
              <a:rPr lang="it-IT" dirty="0" smtClean="0"/>
              <a:t>…abilita</a:t>
            </a:r>
            <a:r>
              <a:rPr lang="it-IT" b="1" dirty="0" smtClean="0"/>
              <a:t> </a:t>
            </a:r>
            <a:r>
              <a:rPr lang="it-IT" b="1" dirty="0" err="1" smtClean="0">
                <a:latin typeface="+mn-lt"/>
              </a:rPr>
              <a:t>GPGcloud</a:t>
            </a:r>
            <a:r>
              <a:rPr lang="it-IT" smtClean="0">
                <a:latin typeface="+mn-lt"/>
              </a:rPr>
              <a:t>: </a:t>
            </a:r>
            <a:r>
              <a:rPr lang="it-IT" i="1" smtClean="0">
                <a:latin typeface="+mn-lt"/>
              </a:rPr>
              <a:t>il </a:t>
            </a:r>
            <a:r>
              <a:rPr lang="it-IT" i="1" dirty="0" smtClean="0">
                <a:latin typeface="+mn-lt"/>
              </a:rPr>
              <a:t>«personal trainer» per il Governo Clinico della tua professione</a:t>
            </a:r>
            <a:endParaRPr lang="it-IT" i="1" dirty="0">
              <a:latin typeface="+mn-lt"/>
            </a:endParaRPr>
          </a:p>
        </p:txBody>
      </p:sp>
      <p:pic>
        <p:nvPicPr>
          <p:cNvPr id="4" name="Segnaposto contenuto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679" t="55946"/>
          <a:stretch/>
        </p:blipFill>
        <p:spPr>
          <a:xfrm>
            <a:off x="589878" y="3248120"/>
            <a:ext cx="7948735" cy="2315585"/>
          </a:xfrm>
        </p:spPr>
      </p:pic>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2272" y="5741160"/>
            <a:ext cx="1551728" cy="259590"/>
          </a:xfrm>
          <a:prstGeom prst="rect">
            <a:avLst/>
          </a:prstGeom>
        </p:spPr>
      </p:pic>
      <p:pic>
        <p:nvPicPr>
          <p:cNvPr id="5" name="Immagine 4"/>
          <p:cNvPicPr>
            <a:picLocks noChangeAspect="1"/>
          </p:cNvPicPr>
          <p:nvPr/>
        </p:nvPicPr>
        <p:blipFill>
          <a:blip r:embed="rId4"/>
          <a:stretch>
            <a:fillRect/>
          </a:stretch>
        </p:blipFill>
        <p:spPr>
          <a:xfrm>
            <a:off x="2304926" y="1023648"/>
            <a:ext cx="4075978" cy="777200"/>
          </a:xfrm>
          <a:prstGeom prst="rect">
            <a:avLst/>
          </a:prstGeom>
        </p:spPr>
      </p:pic>
    </p:spTree>
    <p:extLst>
      <p:ext uri="{BB962C8B-B14F-4D97-AF65-F5344CB8AC3E}">
        <p14:creationId xmlns:p14="http://schemas.microsoft.com/office/powerpoint/2010/main" val="375718940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Funzionali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2101"/>
            <a:ext cx="9144000" cy="6179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085933"/>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624"/>
            <a:ext cx="8229600" cy="1143000"/>
          </a:xfrm>
        </p:spPr>
        <p:txBody>
          <a:bodyPr>
            <a:noAutofit/>
          </a:bodyPr>
          <a:lstStyle/>
          <a:p>
            <a:r>
              <a:rPr lang="it-IT" sz="3600" dirty="0" err="1" smtClean="0">
                <a:solidFill>
                  <a:schemeClr val="bg1"/>
                </a:solidFill>
              </a:rPr>
              <a:t>MilleDSS</a:t>
            </a:r>
            <a:r>
              <a:rPr lang="it-IT" sz="3600" dirty="0" smtClean="0">
                <a:solidFill>
                  <a:schemeClr val="bg1"/>
                </a:solidFill>
              </a:rPr>
              <a:t> è integrato nella cartella clinica</a:t>
            </a:r>
            <a:br>
              <a:rPr lang="it-IT" sz="3600" dirty="0" smtClean="0">
                <a:solidFill>
                  <a:schemeClr val="bg1"/>
                </a:solidFill>
              </a:rPr>
            </a:br>
            <a:r>
              <a:rPr lang="it-IT" sz="3600" dirty="0"/>
              <a:t> (</a:t>
            </a:r>
            <a:r>
              <a:rPr lang="it-IT" sz="3600" dirty="0" err="1"/>
              <a:t>Clinical</a:t>
            </a:r>
            <a:r>
              <a:rPr lang="it-IT" sz="3600" dirty="0"/>
              <a:t> </a:t>
            </a:r>
            <a:r>
              <a:rPr lang="it-IT" sz="3600" dirty="0" err="1"/>
              <a:t>Decision</a:t>
            </a:r>
            <a:r>
              <a:rPr lang="it-IT" sz="3600" dirty="0"/>
              <a:t> Support System)</a:t>
            </a:r>
            <a:endParaRPr lang="it-IT" sz="3600" dirty="0">
              <a:solidFill>
                <a:schemeClr val="bg1"/>
              </a:solidFill>
            </a:endParaRPr>
          </a:p>
        </p:txBody>
      </p:sp>
      <p:sp>
        <p:nvSpPr>
          <p:cNvPr id="3" name="Segnaposto contenuto 2"/>
          <p:cNvSpPr>
            <a:spLocks noGrp="1"/>
          </p:cNvSpPr>
          <p:nvPr>
            <p:ph idx="1"/>
          </p:nvPr>
        </p:nvSpPr>
        <p:spPr>
          <a:xfrm>
            <a:off x="323528" y="1196752"/>
            <a:ext cx="8496944" cy="4464496"/>
          </a:xfrm>
        </p:spPr>
        <p:txBody>
          <a:bodyPr>
            <a:noAutofit/>
          </a:bodyPr>
          <a:lstStyle/>
          <a:p>
            <a:r>
              <a:rPr lang="it-IT" sz="2400" dirty="0" smtClean="0"/>
              <a:t>E’ disponibile per tutti i MMG utenti Millewin senza altri costi</a:t>
            </a:r>
          </a:p>
          <a:p>
            <a:r>
              <a:rPr lang="it-IT" sz="2400" dirty="0" smtClean="0"/>
              <a:t>Collega </a:t>
            </a:r>
            <a:r>
              <a:rPr lang="it-IT" sz="2400" dirty="0"/>
              <a:t>tutte le informazioni cliniche </a:t>
            </a:r>
            <a:r>
              <a:rPr lang="it-IT" sz="2400" dirty="0" smtClean="0"/>
              <a:t>registrate con </a:t>
            </a:r>
            <a:r>
              <a:rPr lang="it-IT" sz="2400" dirty="0"/>
              <a:t>le più recenti e autorevoli conoscenze mediche (EBM e EBP)  </a:t>
            </a:r>
          </a:p>
          <a:p>
            <a:r>
              <a:rPr lang="it-IT" sz="2400" dirty="0" smtClean="0"/>
              <a:t>Fornisce in </a:t>
            </a:r>
            <a:r>
              <a:rPr lang="it-IT" sz="2400" dirty="0"/>
              <a:t>tempo </a:t>
            </a:r>
            <a:r>
              <a:rPr lang="it-IT" sz="2400" dirty="0" smtClean="0"/>
              <a:t>reale informazioni  clinico-gestionali  utili al paziente durante la visita</a:t>
            </a:r>
          </a:p>
          <a:p>
            <a:r>
              <a:rPr lang="it-IT" sz="2400" dirty="0" smtClean="0"/>
              <a:t>Assiste il </a:t>
            </a:r>
            <a:r>
              <a:rPr lang="it-IT" sz="2400" dirty="0"/>
              <a:t>MMG nella diagnosi, </a:t>
            </a:r>
            <a:r>
              <a:rPr lang="it-IT" sz="2400" dirty="0" smtClean="0"/>
              <a:t>follow-up, gestione </a:t>
            </a:r>
            <a:r>
              <a:rPr lang="it-IT" sz="2400" dirty="0"/>
              <a:t>delle terapie, </a:t>
            </a:r>
            <a:r>
              <a:rPr lang="it-IT" sz="2400" dirty="0" smtClean="0"/>
              <a:t>specie nei </a:t>
            </a:r>
            <a:r>
              <a:rPr lang="it-IT" sz="2400" dirty="0"/>
              <a:t>pazienti </a:t>
            </a:r>
            <a:r>
              <a:rPr lang="it-IT" sz="2400" dirty="0" smtClean="0"/>
              <a:t>complessi e </a:t>
            </a:r>
            <a:r>
              <a:rPr lang="it-IT" sz="2400" dirty="0" err="1" smtClean="0"/>
              <a:t>politrattati</a:t>
            </a:r>
            <a:endParaRPr lang="it-IT" sz="2400" dirty="0"/>
          </a:p>
          <a:p>
            <a:r>
              <a:rPr lang="it-IT" sz="2400" dirty="0" smtClean="0"/>
              <a:t>Attiva immediatamente messaggi e </a:t>
            </a:r>
            <a:r>
              <a:rPr lang="it-IT" sz="2400" dirty="0" err="1" smtClean="0"/>
              <a:t>alert</a:t>
            </a:r>
            <a:r>
              <a:rPr lang="it-IT" sz="2400" dirty="0" smtClean="0"/>
              <a:t> </a:t>
            </a:r>
            <a:r>
              <a:rPr lang="it-IT" sz="2400" dirty="0"/>
              <a:t>legati </a:t>
            </a:r>
            <a:r>
              <a:rPr lang="it-IT" sz="2400" dirty="0" smtClean="0"/>
              <a:t>alla registrazione di particolari </a:t>
            </a:r>
            <a:r>
              <a:rPr lang="it-IT" sz="2400" dirty="0"/>
              <a:t>eventi </a:t>
            </a:r>
            <a:r>
              <a:rPr lang="it-IT" sz="2400" dirty="0" smtClean="0"/>
              <a:t>(diagnosi, esito accertamenti, farmaci)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5071050"/>
            <a:ext cx="8208912" cy="15983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4630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576064" y="723175"/>
            <a:ext cx="8748464" cy="6001643"/>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it-IT" sz="3200" b="1" dirty="0" smtClean="0">
                <a:solidFill>
                  <a:schemeClr val="tx2"/>
                </a:solidFill>
                <a:latin typeface="+mj-lt"/>
              </a:rPr>
              <a:t>La Millennium oggi </a:t>
            </a:r>
            <a:r>
              <a:rPr lang="it-IT" sz="3200" b="1" dirty="0">
                <a:solidFill>
                  <a:schemeClr val="tx2"/>
                </a:solidFill>
                <a:latin typeface="+mj-lt"/>
              </a:rPr>
              <a:t>	</a:t>
            </a:r>
            <a:r>
              <a:rPr lang="it-IT" sz="3200" b="1" dirty="0" smtClean="0">
                <a:solidFill>
                  <a:schemeClr val="tx2"/>
                </a:solidFill>
                <a:latin typeface="+mj-lt"/>
              </a:rPr>
              <a:t>   	( Adriano Bossini )</a:t>
            </a:r>
          </a:p>
          <a:p>
            <a:pPr marL="457200" indent="-457200">
              <a:lnSpc>
                <a:spcPct val="150000"/>
              </a:lnSpc>
              <a:buFont typeface="Wingdings" panose="05000000000000000000" pitchFamily="2" charset="2"/>
              <a:buChar char="Ø"/>
            </a:pPr>
            <a:r>
              <a:rPr lang="it-IT" sz="3200" b="1" dirty="0" smtClean="0">
                <a:solidFill>
                  <a:schemeClr val="tx2"/>
                </a:solidFill>
                <a:latin typeface="+mj-lt"/>
              </a:rPr>
              <a:t>Cosa bolle in Pentola </a:t>
            </a:r>
            <a:r>
              <a:rPr lang="it-IT" sz="3200" b="1" dirty="0">
                <a:solidFill>
                  <a:schemeClr val="tx2"/>
                </a:solidFill>
                <a:latin typeface="+mj-lt"/>
              </a:rPr>
              <a:t>	</a:t>
            </a:r>
            <a:r>
              <a:rPr lang="it-IT" sz="3200" b="1" dirty="0" smtClean="0">
                <a:solidFill>
                  <a:schemeClr val="tx2"/>
                </a:solidFill>
                <a:latin typeface="+mj-lt"/>
              </a:rPr>
              <a:t>	( Adriano Bossini )</a:t>
            </a:r>
          </a:p>
          <a:p>
            <a:pPr marL="457200" indent="-457200">
              <a:lnSpc>
                <a:spcPct val="150000"/>
              </a:lnSpc>
              <a:buFont typeface="Wingdings" panose="05000000000000000000" pitchFamily="2" charset="2"/>
              <a:buChar char="Ø"/>
            </a:pPr>
            <a:r>
              <a:rPr lang="it-IT" sz="3200" b="1" dirty="0">
                <a:solidFill>
                  <a:schemeClr val="tx2"/>
                </a:solidFill>
                <a:latin typeface="+mj-lt"/>
              </a:rPr>
              <a:t>Nuova Figura del Partner </a:t>
            </a:r>
            <a:r>
              <a:rPr lang="it-IT" sz="3200" b="1" dirty="0" smtClean="0">
                <a:solidFill>
                  <a:schemeClr val="tx2"/>
                </a:solidFill>
                <a:latin typeface="+mj-lt"/>
              </a:rPr>
              <a:t>GOLD</a:t>
            </a:r>
          </a:p>
          <a:p>
            <a:pPr>
              <a:lnSpc>
                <a:spcPct val="150000"/>
              </a:lnSpc>
            </a:pPr>
            <a:r>
              <a:rPr lang="it-IT" sz="3200" b="1" dirty="0" smtClean="0">
                <a:solidFill>
                  <a:schemeClr val="tx2"/>
                </a:solidFill>
                <a:latin typeface="+mj-lt"/>
              </a:rPr>
              <a:t>	Aspetti Commerciali / Tecnici	( Marco Saletti )</a:t>
            </a:r>
          </a:p>
          <a:p>
            <a:pPr marL="457200" indent="-457200">
              <a:lnSpc>
                <a:spcPct val="150000"/>
              </a:lnSpc>
              <a:buFont typeface="Wingdings" panose="05000000000000000000" pitchFamily="2" charset="2"/>
              <a:buChar char="Ø"/>
            </a:pPr>
            <a:r>
              <a:rPr lang="it-IT" sz="3200" b="1" dirty="0" smtClean="0">
                <a:solidFill>
                  <a:schemeClr val="tx2"/>
                </a:solidFill>
                <a:latin typeface="+mj-lt"/>
              </a:rPr>
              <a:t>Gestione </a:t>
            </a:r>
            <a:r>
              <a:rPr lang="it-IT" sz="3200" b="1" dirty="0" err="1" smtClean="0">
                <a:solidFill>
                  <a:schemeClr val="tx2"/>
                </a:solidFill>
                <a:latin typeface="+mj-lt"/>
              </a:rPr>
              <a:t>Ticketing</a:t>
            </a:r>
            <a:r>
              <a:rPr lang="it-IT" sz="3200" b="1" dirty="0" smtClean="0">
                <a:solidFill>
                  <a:schemeClr val="tx2"/>
                </a:solidFill>
                <a:latin typeface="+mj-lt"/>
              </a:rPr>
              <a:t> Asso WEB </a:t>
            </a:r>
          </a:p>
          <a:p>
            <a:pPr>
              <a:lnSpc>
                <a:spcPct val="150000"/>
              </a:lnSpc>
            </a:pPr>
            <a:r>
              <a:rPr lang="it-IT" sz="3200" b="1" dirty="0">
                <a:solidFill>
                  <a:schemeClr val="tx2"/>
                </a:solidFill>
                <a:latin typeface="+mj-lt"/>
              </a:rPr>
              <a:t>	</a:t>
            </a:r>
            <a:r>
              <a:rPr lang="it-IT" sz="3200" b="1" dirty="0" smtClean="0">
                <a:solidFill>
                  <a:schemeClr val="tx2"/>
                </a:solidFill>
                <a:latin typeface="+mj-lt"/>
              </a:rPr>
              <a:t>( Sandra Stefanacci)</a:t>
            </a:r>
            <a:endParaRPr lang="it-IT" sz="3200" b="1" dirty="0">
              <a:solidFill>
                <a:schemeClr val="tx2"/>
              </a:solidFill>
              <a:latin typeface="+mj-lt"/>
            </a:endParaRPr>
          </a:p>
          <a:p>
            <a:pPr marL="457200" indent="-457200">
              <a:lnSpc>
                <a:spcPct val="150000"/>
              </a:lnSpc>
              <a:buFont typeface="Wingdings" panose="05000000000000000000" pitchFamily="2" charset="2"/>
              <a:buChar char="Ø"/>
            </a:pPr>
            <a:r>
              <a:rPr lang="it-IT" sz="3200" b="1" dirty="0" smtClean="0">
                <a:solidFill>
                  <a:schemeClr val="tx2"/>
                </a:solidFill>
                <a:latin typeface="+mj-lt"/>
              </a:rPr>
              <a:t>Domande e Risposte</a:t>
            </a:r>
          </a:p>
          <a:p>
            <a:pPr marL="457200" indent="-457200">
              <a:lnSpc>
                <a:spcPct val="150000"/>
              </a:lnSpc>
              <a:buFont typeface="Wingdings" panose="05000000000000000000" pitchFamily="2" charset="2"/>
              <a:buChar char="Ø"/>
            </a:pPr>
            <a:r>
              <a:rPr lang="it-IT" sz="3200" b="1" dirty="0">
                <a:solidFill>
                  <a:schemeClr val="tx2"/>
                </a:solidFill>
                <a:latin typeface="+mj-lt"/>
              </a:rPr>
              <a:t>Pausa </a:t>
            </a:r>
            <a:r>
              <a:rPr lang="it-IT" sz="3200" b="1" dirty="0" smtClean="0">
                <a:solidFill>
                  <a:schemeClr val="tx2"/>
                </a:solidFill>
                <a:latin typeface="+mj-lt"/>
              </a:rPr>
              <a:t>Pranzo</a:t>
            </a:r>
            <a:endParaRPr lang="it-IT" sz="3200" b="1" dirty="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 Agenda</a:t>
            </a:r>
            <a:endParaRPr lang="it-IT" sz="4000" b="1" dirty="0">
              <a:solidFill>
                <a:schemeClr val="bg1"/>
              </a:solidFill>
            </a:endParaRPr>
          </a:p>
        </p:txBody>
      </p:sp>
    </p:spTree>
    <p:extLst>
      <p:ext uri="{BB962C8B-B14F-4D97-AF65-F5344CB8AC3E}">
        <p14:creationId xmlns:p14="http://schemas.microsoft.com/office/powerpoint/2010/main" val="2313323108"/>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665909"/>
            <a:ext cx="8352928" cy="5571403"/>
          </a:xfrm>
        </p:spPr>
      </p:pic>
    </p:spTree>
    <p:extLst>
      <p:ext uri="{BB962C8B-B14F-4D97-AF65-F5344CB8AC3E}">
        <p14:creationId xmlns:p14="http://schemas.microsoft.com/office/powerpoint/2010/main" val="4027242973"/>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68"/>
            <a:ext cx="9144000" cy="6857464"/>
          </a:xfrm>
          <a:prstGeom prst="rect">
            <a:avLst/>
          </a:prstGeom>
        </p:spPr>
      </p:pic>
      <p:sp>
        <p:nvSpPr>
          <p:cNvPr id="3" name="CasellaDiTesto 2"/>
          <p:cNvSpPr txBox="1"/>
          <p:nvPr/>
        </p:nvSpPr>
        <p:spPr>
          <a:xfrm>
            <a:off x="35496" y="4333874"/>
            <a:ext cx="9144000" cy="1272208"/>
          </a:xfrm>
          <a:prstGeom prst="rect">
            <a:avLst/>
          </a:prstGeom>
          <a:noFill/>
        </p:spPr>
        <p:txBody>
          <a:bodyPr wrap="square" rtlCol="0">
            <a:spAutoFit/>
          </a:bodyPr>
          <a:lstStyle/>
          <a:p>
            <a:pPr algn="ctr">
              <a:lnSpc>
                <a:spcPts val="3000"/>
              </a:lnSpc>
            </a:pPr>
            <a:r>
              <a:rPr lang="it-IT" sz="3200" b="1" baseline="30000" dirty="0" err="1">
                <a:solidFill>
                  <a:srgbClr val="556773"/>
                </a:solidFill>
              </a:rPr>
              <a:t>Mille</a:t>
            </a:r>
            <a:r>
              <a:rPr lang="it-IT" sz="3200" b="1" baseline="30000" dirty="0" err="1">
                <a:solidFill>
                  <a:srgbClr val="01A09C"/>
                </a:solidFill>
              </a:rPr>
              <a:t>bridge</a:t>
            </a:r>
            <a:r>
              <a:rPr lang="it-IT" sz="3200" b="1" i="1" baseline="30000" dirty="0">
                <a:solidFill>
                  <a:srgbClr val="556773"/>
                </a:solidFill>
              </a:rPr>
              <a:t> rivoluziona il ciclo </a:t>
            </a:r>
            <a:r>
              <a:rPr lang="it-IT" sz="3200" b="1" i="1" baseline="30000" dirty="0" smtClean="0">
                <a:solidFill>
                  <a:srgbClr val="556773"/>
                </a:solidFill>
              </a:rPr>
              <a:t>ricetta:</a:t>
            </a:r>
            <a:r>
              <a:rPr lang="it-IT" sz="3200" b="1" i="1" dirty="0" smtClean="0">
                <a:solidFill>
                  <a:srgbClr val="556773"/>
                </a:solidFill>
              </a:rPr>
              <a:t> </a:t>
            </a:r>
            <a:r>
              <a:rPr lang="it-IT" sz="3200" b="1" i="1" baseline="30000" dirty="0">
                <a:solidFill>
                  <a:srgbClr val="556773"/>
                </a:solidFill>
              </a:rPr>
              <a:t>p</a:t>
            </a:r>
            <a:r>
              <a:rPr lang="it-IT" sz="3200" b="1" i="1" baseline="30000" dirty="0" smtClean="0">
                <a:solidFill>
                  <a:srgbClr val="556773"/>
                </a:solidFill>
              </a:rPr>
              <a:t>rescrizione, </a:t>
            </a:r>
            <a:r>
              <a:rPr lang="it-IT" sz="3200" b="1" i="1" baseline="30000" dirty="0">
                <a:solidFill>
                  <a:srgbClr val="556773"/>
                </a:solidFill>
              </a:rPr>
              <a:t>accettazione,</a:t>
            </a:r>
          </a:p>
          <a:p>
            <a:pPr algn="ctr">
              <a:lnSpc>
                <a:spcPts val="3000"/>
              </a:lnSpc>
            </a:pPr>
            <a:r>
              <a:rPr lang="it-IT" sz="3200" b="1" i="1" baseline="30000" dirty="0">
                <a:solidFill>
                  <a:srgbClr val="556773"/>
                </a:solidFill>
              </a:rPr>
              <a:t>esecuzione referto, ritiro dal Paziente, consegna al medico ed inserimento dati in Cartella Clinica... con un </a:t>
            </a:r>
            <a:r>
              <a:rPr lang="it-IT" sz="3200" b="1" i="1" baseline="30000" dirty="0" smtClean="0">
                <a:solidFill>
                  <a:srgbClr val="01A09C"/>
                </a:solidFill>
              </a:rPr>
              <a:t>Click</a:t>
            </a:r>
            <a:r>
              <a:rPr lang="it-IT" sz="3200" b="1" i="1" baseline="30000" dirty="0" smtClean="0">
                <a:solidFill>
                  <a:srgbClr val="556773"/>
                </a:solidFill>
              </a:rPr>
              <a:t> !</a:t>
            </a:r>
            <a:endParaRPr lang="it-IT" sz="3200" b="1" dirty="0">
              <a:solidFill>
                <a:srgbClr val="556773"/>
              </a:solidFill>
            </a:endParaRPr>
          </a:p>
        </p:txBody>
      </p:sp>
    </p:spTree>
    <p:extLst>
      <p:ext uri="{BB962C8B-B14F-4D97-AF65-F5344CB8AC3E}">
        <p14:creationId xmlns:p14="http://schemas.microsoft.com/office/powerpoint/2010/main" val="2755813003"/>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265681" y="670565"/>
            <a:ext cx="8455542" cy="2542411"/>
          </a:xfrm>
          <a:prstGeom prst="rect">
            <a:avLst/>
          </a:prstGeom>
        </p:spPr>
      </p:pic>
      <p:sp>
        <p:nvSpPr>
          <p:cNvPr id="4" name="CasellaDiTesto 3"/>
          <p:cNvSpPr txBox="1"/>
          <p:nvPr/>
        </p:nvSpPr>
        <p:spPr>
          <a:xfrm>
            <a:off x="899592" y="3212976"/>
            <a:ext cx="7272808" cy="2308324"/>
          </a:xfrm>
          <a:prstGeom prst="rect">
            <a:avLst/>
          </a:prstGeom>
          <a:noFill/>
        </p:spPr>
        <p:txBody>
          <a:bodyPr wrap="square" rtlCol="0">
            <a:spAutoFit/>
          </a:bodyPr>
          <a:lstStyle/>
          <a:p>
            <a:pPr algn="just"/>
            <a:r>
              <a:rPr lang="it-IT" sz="2400" b="1" dirty="0" err="1" smtClean="0">
                <a:solidFill>
                  <a:schemeClr val="tx2"/>
                </a:solidFill>
              </a:rPr>
              <a:t>Mille</a:t>
            </a:r>
            <a:r>
              <a:rPr lang="it-IT" sz="2400" dirty="0" err="1" smtClean="0">
                <a:solidFill>
                  <a:schemeClr val="tx2">
                    <a:lumMod val="60000"/>
                    <a:lumOff val="40000"/>
                  </a:schemeClr>
                </a:solidFill>
              </a:rPr>
              <a:t>Book</a:t>
            </a:r>
            <a:r>
              <a:rPr lang="it-IT" sz="2400" dirty="0" smtClean="0"/>
              <a:t> nasce da un’idea innovativa , mettere in contatto il Medico con i propri Pazienti in modo semplice e intuitivo. </a:t>
            </a:r>
          </a:p>
          <a:p>
            <a:pPr algn="just"/>
            <a:r>
              <a:rPr lang="it-IT" sz="2400" b="1" dirty="0" err="1" smtClean="0">
                <a:solidFill>
                  <a:schemeClr val="tx2"/>
                </a:solidFill>
              </a:rPr>
              <a:t>Mille</a:t>
            </a:r>
            <a:r>
              <a:rPr lang="it-IT" sz="2400" dirty="0" err="1" smtClean="0">
                <a:solidFill>
                  <a:schemeClr val="tx2">
                    <a:lumMod val="60000"/>
                    <a:lumOff val="40000"/>
                  </a:schemeClr>
                </a:solidFill>
              </a:rPr>
              <a:t>Book</a:t>
            </a:r>
            <a:r>
              <a:rPr lang="it-IT" sz="2400" dirty="0" smtClean="0"/>
              <a:t> è disponibile su PC, Tablet o Smartphone. Condividi la Salute dei tuoi Pazienti in qualsiasi momento e luogo.</a:t>
            </a:r>
            <a:endParaRPr lang="it-IT" sz="2400" dirty="0"/>
          </a:p>
        </p:txBody>
      </p:sp>
    </p:spTree>
    <p:extLst>
      <p:ext uri="{BB962C8B-B14F-4D97-AF65-F5344CB8AC3E}">
        <p14:creationId xmlns:p14="http://schemas.microsoft.com/office/powerpoint/2010/main" val="265098985"/>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098" name="Picture 2"/>
          <p:cNvPicPr>
            <a:picLocks noChangeAspect="1" noChangeArrowheads="1"/>
          </p:cNvPicPr>
          <p:nvPr/>
        </p:nvPicPr>
        <p:blipFill>
          <a:blip r:embed="rId3" cstate="print"/>
          <a:srcRect/>
          <a:stretch>
            <a:fillRect/>
          </a:stretch>
        </p:blipFill>
        <p:spPr bwMode="auto">
          <a:xfrm>
            <a:off x="0" y="-27383"/>
            <a:ext cx="9144000" cy="6336704"/>
          </a:xfrm>
          <a:prstGeom prst="rect">
            <a:avLst/>
          </a:prstGeom>
          <a:noFill/>
          <a:ln w="9525">
            <a:noFill/>
            <a:miter lim="800000"/>
            <a:headEnd/>
            <a:tailEnd/>
          </a:ln>
        </p:spPr>
      </p:pic>
    </p:spTree>
    <p:extLst>
      <p:ext uri="{BB962C8B-B14F-4D97-AF65-F5344CB8AC3E}">
        <p14:creationId xmlns:p14="http://schemas.microsoft.com/office/powerpoint/2010/main" val="334965492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2B589121-CAB4-4505-8017-D343B356AB11" descr="cid:DBD31824-DC41-48E8-8A3F-FEE1ED6736E3@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3" y="0"/>
            <a:ext cx="9134287" cy="607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789738"/>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11560" y="-27384"/>
            <a:ext cx="7772400" cy="720079"/>
          </a:xfrm>
        </p:spPr>
        <p:txBody>
          <a:bodyPr/>
          <a:lstStyle/>
          <a:p>
            <a:r>
              <a:rPr lang="it-IT" b="1" dirty="0" smtClean="0">
                <a:solidFill>
                  <a:schemeClr val="bg1"/>
                </a:solidFill>
              </a:rPr>
              <a:t>Domande e Risposte</a:t>
            </a:r>
            <a:r>
              <a:rPr lang="it-IT" b="1" dirty="0" smtClean="0">
                <a:solidFill>
                  <a:srgbClr val="FF0000"/>
                </a:solidFill>
              </a:rPr>
              <a:t/>
            </a:r>
            <a:br>
              <a:rPr lang="it-IT" b="1" dirty="0" smtClean="0">
                <a:solidFill>
                  <a:srgbClr val="FF0000"/>
                </a:solidFill>
              </a:rPr>
            </a:br>
            <a:endParaRPr lang="it-IT" sz="2400" b="1" dirty="0">
              <a:solidFill>
                <a:srgbClr val="FF0000"/>
              </a:solidFill>
            </a:endParaRPr>
          </a:p>
        </p:txBody>
      </p:sp>
      <p:pic>
        <p:nvPicPr>
          <p:cNvPr id="3" name="Picture 23" descr="fdsf fdskja eopfsd"/>
          <p:cNvPicPr>
            <a:picLocks noChangeAspect="1" noChangeArrowheads="1"/>
          </p:cNvPicPr>
          <p:nvPr/>
        </p:nvPicPr>
        <p:blipFill>
          <a:blip r:embed="rId3" cstate="print"/>
          <a:srcRect/>
          <a:stretch>
            <a:fillRect/>
          </a:stretch>
        </p:blipFill>
        <p:spPr bwMode="auto">
          <a:xfrm>
            <a:off x="927404" y="1844824"/>
            <a:ext cx="7172988" cy="3816425"/>
          </a:xfrm>
          <a:prstGeom prst="rect">
            <a:avLst/>
          </a:prstGeom>
          <a:noFill/>
        </p:spPr>
      </p:pic>
    </p:spTree>
    <p:extLst>
      <p:ext uri="{BB962C8B-B14F-4D97-AF65-F5344CB8AC3E}">
        <p14:creationId xmlns:p14="http://schemas.microsoft.com/office/powerpoint/2010/main" val="2121033111"/>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Rettangolo 1"/>
          <p:cNvSpPr/>
          <p:nvPr/>
        </p:nvSpPr>
        <p:spPr>
          <a:xfrm>
            <a:off x="719572" y="2205534"/>
            <a:ext cx="7560840" cy="2308324"/>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it-IT"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PARTNER</a:t>
            </a:r>
          </a:p>
          <a:p>
            <a:pPr algn="ctr"/>
            <a:r>
              <a:rPr lang="it-IT" sz="7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GOLD</a:t>
            </a:r>
          </a:p>
        </p:txBody>
      </p:sp>
    </p:spTree>
    <p:extLst>
      <p:ext uri="{BB962C8B-B14F-4D97-AF65-F5344CB8AC3E}">
        <p14:creationId xmlns:p14="http://schemas.microsoft.com/office/powerpoint/2010/main" val="886559112"/>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4995" y="4221088"/>
            <a:ext cx="23812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smtClean="0"/>
              <a:t>COSA </a:t>
            </a:r>
            <a:r>
              <a:rPr lang="it-IT" sz="3200" b="1" dirty="0"/>
              <a:t>METTIAMO A DISPOSIZIONE DEL PARTNER ‘GOLD’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2585323"/>
          </a:xfrm>
          <a:prstGeom prst="rect">
            <a:avLst/>
          </a:prstGeom>
          <a:noFill/>
        </p:spPr>
        <p:txBody>
          <a:bodyPr wrap="square" rtlCol="0">
            <a:spAutoFit/>
          </a:bodyPr>
          <a:lstStyle/>
          <a:p>
            <a:pPr lvl="0" algn="ctr"/>
            <a:r>
              <a:rPr lang="it-IT" b="1" dirty="0">
                <a:effectLst>
                  <a:outerShdw blurRad="38100" dist="38100" dir="2700000" algn="tl">
                    <a:srgbClr val="000000">
                      <a:alpha val="43137"/>
                    </a:srgbClr>
                  </a:outerShdw>
                </a:effectLst>
              </a:rPr>
              <a:t>Formazione </a:t>
            </a:r>
            <a:r>
              <a:rPr lang="it-IT" b="1" dirty="0" smtClean="0">
                <a:effectLst>
                  <a:outerShdw blurRad="38100" dist="38100" dir="2700000" algn="tl">
                    <a:srgbClr val="000000">
                      <a:alpha val="43137"/>
                    </a:srgbClr>
                  </a:outerShdw>
                </a:effectLst>
              </a:rPr>
              <a:t>tecnico / Commerciale inerenti </a:t>
            </a:r>
            <a:r>
              <a:rPr lang="it-IT" b="1" dirty="0">
                <a:effectLst>
                  <a:outerShdw blurRad="38100" dist="38100" dir="2700000" algn="tl">
                    <a:srgbClr val="000000">
                      <a:alpha val="43137"/>
                    </a:srgbClr>
                  </a:outerShdw>
                </a:effectLst>
              </a:rPr>
              <a:t>gli applicativi Millennium </a:t>
            </a:r>
            <a:endParaRPr lang="it-IT" b="1" dirty="0" smtClean="0">
              <a:effectLst>
                <a:outerShdw blurRad="38100" dist="38100" dir="2700000" algn="tl">
                  <a:srgbClr val="000000">
                    <a:alpha val="43137"/>
                  </a:srgbClr>
                </a:outerShdw>
              </a:effectLst>
            </a:endParaRPr>
          </a:p>
          <a:p>
            <a:pPr lvl="0" algn="ctr"/>
            <a:r>
              <a:rPr lang="it-IT" b="1" dirty="0" smtClean="0">
                <a:effectLst>
                  <a:outerShdw blurRad="38100" dist="38100" dir="2700000" algn="tl">
                    <a:srgbClr val="000000">
                      <a:alpha val="43137"/>
                    </a:srgbClr>
                  </a:outerShdw>
                </a:effectLst>
              </a:rPr>
              <a:t>(</a:t>
            </a:r>
            <a:r>
              <a:rPr lang="it-IT" b="1" dirty="0">
                <a:effectLst>
                  <a:outerShdw blurRad="38100" dist="38100" dir="2700000" algn="tl">
                    <a:srgbClr val="000000">
                      <a:alpha val="43137"/>
                    </a:srgbClr>
                  </a:outerShdw>
                </a:effectLst>
              </a:rPr>
              <a:t>Marco Saletti</a:t>
            </a:r>
            <a:r>
              <a:rPr lang="it-IT" b="1" dirty="0" smtClean="0">
                <a:effectLst>
                  <a:outerShdw blurRad="38100" dist="38100" dir="2700000" algn="tl">
                    <a:srgbClr val="000000">
                      <a:alpha val="43137"/>
                    </a:srgbClr>
                  </a:outerShdw>
                </a:effectLst>
              </a:rPr>
              <a:t>)</a:t>
            </a:r>
          </a:p>
          <a:p>
            <a:pPr lvl="0" algn="ctr"/>
            <a:endParaRPr lang="it-IT" b="1" dirty="0">
              <a:effectLst>
                <a:outerShdw blurRad="38100" dist="38100" dir="2700000" algn="tl">
                  <a:srgbClr val="000000">
                    <a:alpha val="43137"/>
                  </a:srgbClr>
                </a:outerShdw>
              </a:effectLst>
            </a:endParaRPr>
          </a:p>
          <a:p>
            <a:pPr lvl="0" algn="ctr"/>
            <a:endParaRPr lang="it-IT" b="1" dirty="0">
              <a:effectLst>
                <a:outerShdw blurRad="38100" dist="38100" dir="2700000" algn="tl">
                  <a:srgbClr val="000000">
                    <a:alpha val="43137"/>
                  </a:srgbClr>
                </a:outerShdw>
              </a:effectLst>
            </a:endParaRPr>
          </a:p>
          <a:p>
            <a:r>
              <a:rPr lang="it-IT" dirty="0" smtClean="0"/>
              <a:t>La formazione potrà avvenire tramite corsi : </a:t>
            </a:r>
          </a:p>
          <a:p>
            <a:pPr marL="285750" indent="-285750">
              <a:buFont typeface="Wingdings" panose="05000000000000000000" pitchFamily="2" charset="2"/>
              <a:buChar char="Ø"/>
            </a:pPr>
            <a:r>
              <a:rPr lang="it-IT" dirty="0"/>
              <a:t>P</a:t>
            </a:r>
            <a:r>
              <a:rPr lang="it-IT" dirty="0" smtClean="0"/>
              <a:t>resso la sede di Firenze</a:t>
            </a:r>
          </a:p>
          <a:p>
            <a:pPr marL="285750" indent="-285750">
              <a:buFont typeface="Wingdings" panose="05000000000000000000" pitchFamily="2" charset="2"/>
              <a:buChar char="Ø"/>
            </a:pPr>
            <a:r>
              <a:rPr lang="it-IT" dirty="0" smtClean="0"/>
              <a:t>Presso la sede del partner </a:t>
            </a:r>
          </a:p>
          <a:p>
            <a:pPr marL="285750" indent="-285750">
              <a:buFont typeface="Wingdings" panose="05000000000000000000" pitchFamily="2" charset="2"/>
              <a:buChar char="Ø"/>
            </a:pPr>
            <a:r>
              <a:rPr lang="it-IT" dirty="0" smtClean="0"/>
              <a:t>Tramite </a:t>
            </a:r>
            <a:r>
              <a:rPr lang="it-IT" dirty="0" err="1" smtClean="0"/>
              <a:t>Meeteng</a:t>
            </a:r>
            <a:r>
              <a:rPr lang="it-IT" dirty="0" smtClean="0"/>
              <a:t> a distanza</a:t>
            </a:r>
          </a:p>
          <a:p>
            <a:endParaRPr lang="it-IT"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8871" y="2880859"/>
            <a:ext cx="23812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730445"/>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smtClean="0"/>
              <a:t>COSA </a:t>
            </a:r>
            <a:r>
              <a:rPr lang="it-IT" sz="3200" b="1" dirty="0"/>
              <a:t>METTIAMO A DISPOSIZIONE DEL PARTNER ‘GOLD’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966" y="3624515"/>
            <a:ext cx="4286250"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2585323"/>
          </a:xfrm>
          <a:prstGeom prst="rect">
            <a:avLst/>
          </a:prstGeom>
          <a:noFill/>
        </p:spPr>
        <p:txBody>
          <a:bodyPr wrap="square" rtlCol="0">
            <a:spAutoFit/>
          </a:bodyPr>
          <a:lstStyle/>
          <a:p>
            <a:pPr lvl="0" algn="ctr"/>
            <a:r>
              <a:rPr lang="it-IT" b="1" dirty="0">
                <a:effectLst>
                  <a:outerShdw blurRad="38100" dist="38100" dir="2700000" algn="tl">
                    <a:srgbClr val="000000">
                      <a:alpha val="43137"/>
                    </a:srgbClr>
                  </a:outerShdw>
                </a:effectLst>
              </a:rPr>
              <a:t>Newsletter per la segnalazione di nuovi aggiornamenti disponibili per gli utenti (Sandra Stefanacci)</a:t>
            </a:r>
          </a:p>
          <a:p>
            <a:pPr lvl="0" algn="ctr"/>
            <a:endParaRPr lang="it-IT" b="1" dirty="0">
              <a:effectLst>
                <a:outerShdw blurRad="38100" dist="38100" dir="2700000" algn="tl">
                  <a:srgbClr val="000000">
                    <a:alpha val="43137"/>
                  </a:srgbClr>
                </a:outerShdw>
              </a:effectLst>
            </a:endParaRPr>
          </a:p>
          <a:p>
            <a:pPr lvl="0" algn="ctr"/>
            <a:endParaRPr lang="it-IT" b="1" dirty="0">
              <a:effectLst>
                <a:outerShdw blurRad="38100" dist="38100" dir="2700000" algn="tl">
                  <a:srgbClr val="000000">
                    <a:alpha val="43137"/>
                  </a:srgbClr>
                </a:outerShdw>
              </a:effectLst>
            </a:endParaRPr>
          </a:p>
          <a:p>
            <a:r>
              <a:rPr lang="it-IT" dirty="0" smtClean="0"/>
              <a:t>Contestualmente alla pubblicazione sul sito di </a:t>
            </a:r>
            <a:r>
              <a:rPr lang="it-IT" dirty="0" err="1" smtClean="0"/>
              <a:t>millewin</a:t>
            </a:r>
            <a:r>
              <a:rPr lang="it-IT" dirty="0" smtClean="0"/>
              <a:t> verrà inviata a tutti i partner la segnalazione dell’avvenuta pubblicazione correlata da esplicativo di ciò che l’aggiornamento contempla</a:t>
            </a:r>
          </a:p>
          <a:p>
            <a:endParaRPr lang="it-IT" dirty="0" smtClean="0"/>
          </a:p>
          <a:p>
            <a:endParaRPr lang="it-IT" dirty="0"/>
          </a:p>
        </p:txBody>
      </p:sp>
    </p:spTree>
    <p:extLst>
      <p:ext uri="{BB962C8B-B14F-4D97-AF65-F5344CB8AC3E}">
        <p14:creationId xmlns:p14="http://schemas.microsoft.com/office/powerpoint/2010/main" val="2285819208"/>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39852"/>
            <a:ext cx="7575761" cy="600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3214868"/>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576064" y="723175"/>
            <a:ext cx="8460432" cy="4524315"/>
          </a:xfrm>
          <a:prstGeom prst="rect">
            <a:avLst/>
          </a:prstGeom>
          <a:noFill/>
        </p:spPr>
        <p:txBody>
          <a:bodyPr wrap="square" rtlCol="0">
            <a:spAutoFit/>
          </a:bodyPr>
          <a:lstStyle/>
          <a:p>
            <a:pPr>
              <a:lnSpc>
                <a:spcPct val="150000"/>
              </a:lnSpc>
            </a:pPr>
            <a:r>
              <a:rPr lang="it-IT" sz="3200" b="1" dirty="0" smtClean="0">
                <a:solidFill>
                  <a:schemeClr val="tx2"/>
                </a:solidFill>
                <a:latin typeface="+mj-lt"/>
              </a:rPr>
              <a:t>Pomeriggio Tecnico:</a:t>
            </a:r>
          </a:p>
          <a:p>
            <a:pPr marL="457200" indent="-457200">
              <a:lnSpc>
                <a:spcPct val="150000"/>
              </a:lnSpc>
              <a:buFont typeface="Wingdings" panose="05000000000000000000" pitchFamily="2" charset="2"/>
              <a:buChar char="Ø"/>
            </a:pPr>
            <a:r>
              <a:rPr lang="it-IT" sz="3200" b="1" dirty="0" smtClean="0">
                <a:solidFill>
                  <a:schemeClr val="tx2"/>
                </a:solidFill>
                <a:latin typeface="+mj-lt"/>
              </a:rPr>
              <a:t>Ripassiamo </a:t>
            </a:r>
            <a:r>
              <a:rPr lang="it-IT" sz="3200" b="1" dirty="0" err="1" smtClean="0">
                <a:solidFill>
                  <a:schemeClr val="tx2"/>
                </a:solidFill>
                <a:latin typeface="+mj-lt"/>
              </a:rPr>
              <a:t>Postgresql</a:t>
            </a:r>
            <a:r>
              <a:rPr lang="it-IT" sz="3200" b="1" dirty="0" smtClean="0">
                <a:solidFill>
                  <a:schemeClr val="tx2"/>
                </a:solidFill>
                <a:latin typeface="+mj-lt"/>
              </a:rPr>
              <a:t> </a:t>
            </a:r>
          </a:p>
          <a:p>
            <a:pPr marL="457200" indent="-457200">
              <a:lnSpc>
                <a:spcPct val="150000"/>
              </a:lnSpc>
              <a:buFont typeface="Wingdings" panose="05000000000000000000" pitchFamily="2" charset="2"/>
              <a:buChar char="Ø"/>
            </a:pPr>
            <a:r>
              <a:rPr lang="it-IT" sz="3200" b="1" dirty="0" smtClean="0">
                <a:solidFill>
                  <a:schemeClr val="tx2"/>
                </a:solidFill>
                <a:latin typeface="+mj-lt"/>
              </a:rPr>
              <a:t>Nuova Gestione Studio</a:t>
            </a:r>
          </a:p>
          <a:p>
            <a:pPr marL="457200" indent="-457200">
              <a:lnSpc>
                <a:spcPct val="150000"/>
              </a:lnSpc>
              <a:buFont typeface="Wingdings" panose="05000000000000000000" pitchFamily="2" charset="2"/>
              <a:buChar char="Ø"/>
            </a:pPr>
            <a:r>
              <a:rPr lang="it-IT" sz="3200" b="1" dirty="0" err="1" smtClean="0">
                <a:solidFill>
                  <a:schemeClr val="tx2"/>
                </a:solidFill>
                <a:latin typeface="+mj-lt"/>
              </a:rPr>
              <a:t>MilleCloud</a:t>
            </a:r>
            <a:endParaRPr lang="it-IT" sz="3200" b="1" dirty="0" smtClean="0">
              <a:solidFill>
                <a:schemeClr val="tx2"/>
              </a:solidFill>
              <a:latin typeface="+mj-lt"/>
            </a:endParaRPr>
          </a:p>
          <a:p>
            <a:pPr marL="457200" indent="-457200">
              <a:lnSpc>
                <a:spcPct val="150000"/>
              </a:lnSpc>
              <a:buFont typeface="Wingdings" panose="05000000000000000000" pitchFamily="2" charset="2"/>
              <a:buChar char="Ø"/>
            </a:pPr>
            <a:r>
              <a:rPr lang="it-IT" sz="3200" b="1" dirty="0" err="1" smtClean="0">
                <a:solidFill>
                  <a:schemeClr val="tx2"/>
                </a:solidFill>
                <a:latin typeface="+mj-lt"/>
              </a:rPr>
              <a:t>MilleLight</a:t>
            </a:r>
            <a:endParaRPr lang="it-IT" sz="3200" b="1" dirty="0" smtClean="0">
              <a:solidFill>
                <a:schemeClr val="tx2"/>
              </a:solidFill>
              <a:latin typeface="+mj-lt"/>
            </a:endParaRPr>
          </a:p>
          <a:p>
            <a:pPr>
              <a:lnSpc>
                <a:spcPct val="150000"/>
              </a:lnSpc>
            </a:pPr>
            <a:r>
              <a:rPr lang="it-IT" sz="3200" b="1" dirty="0" smtClean="0">
                <a:solidFill>
                  <a:schemeClr val="tx2"/>
                </a:solidFill>
                <a:latin typeface="+mj-lt"/>
              </a:rPr>
              <a:t>Domande e Risposte</a:t>
            </a: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 Agenda</a:t>
            </a:r>
            <a:endParaRPr lang="it-IT" sz="4000" b="1" dirty="0">
              <a:solidFill>
                <a:schemeClr val="bg1"/>
              </a:solidFill>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8838"/>
            <a:ext cx="9144000" cy="5532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871736" y="476672"/>
            <a:ext cx="8748464" cy="2308324"/>
          </a:xfrm>
          <a:prstGeom prst="rect">
            <a:avLst/>
          </a:prstGeom>
          <a:noFill/>
        </p:spPr>
        <p:txBody>
          <a:bodyPr wrap="square" rtlCol="0">
            <a:spAutoFit/>
          </a:bodyPr>
          <a:lstStyle/>
          <a:p>
            <a:pPr algn="ctr">
              <a:lnSpc>
                <a:spcPct val="150000"/>
              </a:lnSpc>
            </a:pPr>
            <a:r>
              <a:rPr lang="it-IT" sz="3200" b="1" dirty="0" smtClean="0">
                <a:effectLst>
                  <a:outerShdw blurRad="38100" dist="38100" dir="2700000" algn="tl">
                    <a:srgbClr val="000000">
                      <a:alpha val="43137"/>
                    </a:srgbClr>
                  </a:outerShdw>
                </a:effectLst>
              </a:rPr>
              <a:t>COSA </a:t>
            </a:r>
            <a:r>
              <a:rPr lang="it-IT" sz="3200" b="1" dirty="0">
                <a:effectLst>
                  <a:outerShdw blurRad="38100" dist="38100" dir="2700000" algn="tl">
                    <a:srgbClr val="000000">
                      <a:alpha val="43137"/>
                    </a:srgbClr>
                  </a:outerShdw>
                </a:effectLst>
              </a:rPr>
              <a:t>METTIAMO A DISPOSIZIONE DEL PARTNER ‘GOLD</a:t>
            </a:r>
            <a:r>
              <a:rPr lang="it-IT" sz="3200" b="1" dirty="0"/>
              <a:t>’</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1278"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125760" y="4365104"/>
            <a:ext cx="8748464" cy="1815882"/>
          </a:xfrm>
          <a:prstGeom prst="rect">
            <a:avLst/>
          </a:prstGeom>
          <a:noFill/>
        </p:spPr>
        <p:txBody>
          <a:bodyPr wrap="square" rtlCol="0">
            <a:spAutoFit/>
          </a:bodyPr>
          <a:lstStyle/>
          <a:p>
            <a:pPr lvl="0"/>
            <a:r>
              <a:rPr lang="it-IT" sz="2000" b="1" dirty="0" smtClean="0">
                <a:effectLst>
                  <a:outerShdw blurRad="38100" dist="38100" dir="2700000" algn="tl">
                    <a:srgbClr val="000000">
                      <a:alpha val="43137"/>
                    </a:srgbClr>
                  </a:outerShdw>
                </a:effectLst>
              </a:rPr>
              <a:t>Newsletter </a:t>
            </a:r>
            <a:r>
              <a:rPr lang="it-IT" sz="2000" b="1" dirty="0">
                <a:effectLst>
                  <a:outerShdw blurRad="38100" dist="38100" dir="2700000" algn="tl">
                    <a:srgbClr val="000000">
                      <a:alpha val="43137"/>
                    </a:srgbClr>
                  </a:outerShdw>
                </a:effectLst>
              </a:rPr>
              <a:t>per la segnalazione di bug (Marco Saletti</a:t>
            </a:r>
            <a:r>
              <a:rPr lang="it-IT" sz="2000" b="1" dirty="0" smtClean="0">
                <a:effectLst>
                  <a:outerShdw blurRad="38100" dist="38100" dir="2700000" algn="tl">
                    <a:srgbClr val="000000">
                      <a:alpha val="43137"/>
                    </a:srgbClr>
                  </a:outerShdw>
                </a:effectLst>
              </a:rPr>
              <a:t>)</a:t>
            </a:r>
          </a:p>
          <a:p>
            <a:pPr lvl="0"/>
            <a:endParaRPr lang="it-IT" sz="2000" b="1" dirty="0">
              <a:effectLst>
                <a:outerShdw blurRad="38100" dist="38100" dir="2700000" algn="tl">
                  <a:srgbClr val="000000">
                    <a:alpha val="43137"/>
                  </a:srgbClr>
                </a:outerShdw>
              </a:effectLst>
            </a:endParaRPr>
          </a:p>
          <a:p>
            <a:pPr lvl="0"/>
            <a:r>
              <a:rPr lang="it-IT" i="1" dirty="0">
                <a:effectLst>
                  <a:outerShdw blurRad="38100" dist="38100" dir="2700000" algn="tl">
                    <a:srgbClr val="000000">
                      <a:alpha val="43137"/>
                    </a:srgbClr>
                  </a:outerShdw>
                </a:effectLst>
              </a:rPr>
              <a:t>la comunicazione viene notificata ai Partner con la massima tempestività fornendo anche le indicazioni utili per ‘gestire’ l’Utente</a:t>
            </a:r>
            <a:endParaRPr lang="it-IT" dirty="0">
              <a:effectLst>
                <a:outerShdw blurRad="38100" dist="38100" dir="2700000" algn="tl">
                  <a:srgbClr val="000000">
                    <a:alpha val="43137"/>
                  </a:srgbClr>
                </a:outerShdw>
              </a:effectLst>
            </a:endParaRPr>
          </a:p>
          <a:p>
            <a:endParaRPr lang="it-IT" dirty="0" smtClean="0"/>
          </a:p>
          <a:p>
            <a:endParaRPr lang="it-IT" dirty="0"/>
          </a:p>
        </p:txBody>
      </p:sp>
    </p:spTree>
    <p:extLst>
      <p:ext uri="{BB962C8B-B14F-4D97-AF65-F5344CB8AC3E}">
        <p14:creationId xmlns:p14="http://schemas.microsoft.com/office/powerpoint/2010/main" val="371950856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smtClean="0"/>
              <a:t>COSA </a:t>
            </a:r>
            <a:r>
              <a:rPr lang="it-IT" sz="3200" b="1" dirty="0"/>
              <a:t>METTIAMO A DISPOSIZIONE DEL PARTNER ‘GOLD’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3785652"/>
          </a:xfrm>
          <a:prstGeom prst="rect">
            <a:avLst/>
          </a:prstGeom>
          <a:noFill/>
        </p:spPr>
        <p:txBody>
          <a:bodyPr wrap="square" rtlCol="0">
            <a:spAutoFit/>
          </a:bodyPr>
          <a:lstStyle/>
          <a:p>
            <a:pPr lvl="0"/>
            <a:r>
              <a:rPr lang="it-IT" sz="2400" b="1" dirty="0">
                <a:effectLst>
                  <a:outerShdw blurRad="38100" dist="38100" dir="2700000" algn="tl">
                    <a:srgbClr val="000000">
                      <a:alpha val="43137"/>
                    </a:srgbClr>
                  </a:outerShdw>
                </a:effectLst>
              </a:rPr>
              <a:t>Canale preferenziale per l’accesso ai servizi di assistenza</a:t>
            </a:r>
          </a:p>
          <a:p>
            <a:pPr lvl="0" algn="ctr"/>
            <a:endParaRPr lang="it-IT" b="1" dirty="0">
              <a:effectLst>
                <a:outerShdw blurRad="38100" dist="38100" dir="2700000" algn="tl">
                  <a:srgbClr val="000000">
                    <a:alpha val="43137"/>
                  </a:srgbClr>
                </a:outerShdw>
              </a:effectLst>
            </a:endParaRPr>
          </a:p>
          <a:p>
            <a:pPr lvl="0" algn="ctr"/>
            <a:r>
              <a:rPr lang="it-IT" i="1" dirty="0"/>
              <a:t>dal lunedì al venerdì dalle 9.00 alle </a:t>
            </a:r>
            <a:r>
              <a:rPr lang="it-IT" i="1" dirty="0" smtClean="0"/>
              <a:t>18.00</a:t>
            </a:r>
          </a:p>
          <a:p>
            <a:pPr lvl="0" algn="ctr"/>
            <a:endParaRPr lang="it-IT" i="1" dirty="0"/>
          </a:p>
          <a:p>
            <a:pPr lvl="0"/>
            <a:endParaRPr lang="it-IT" dirty="0" smtClean="0"/>
          </a:p>
          <a:p>
            <a:r>
              <a:rPr lang="it-IT" dirty="0" smtClean="0"/>
              <a:t>Possibilità di contattare il secondo livello tramite :</a:t>
            </a:r>
          </a:p>
          <a:p>
            <a:pPr marL="285750" indent="-285750">
              <a:buFont typeface="Wingdings" panose="05000000000000000000" pitchFamily="2" charset="2"/>
              <a:buChar char="Ø"/>
            </a:pPr>
            <a:r>
              <a:rPr lang="it-IT" dirty="0" smtClean="0"/>
              <a:t>Telefono tramite il centralino della Millennium  055 45544.1</a:t>
            </a:r>
          </a:p>
          <a:p>
            <a:pPr marL="285750" indent="-285750">
              <a:buFont typeface="Wingdings" panose="05000000000000000000" pitchFamily="2" charset="2"/>
              <a:buChar char="Ø"/>
            </a:pPr>
            <a:r>
              <a:rPr lang="it-IT" dirty="0" smtClean="0"/>
              <a:t>Email direttamente al personale del 2° Livello</a:t>
            </a:r>
          </a:p>
          <a:p>
            <a:pPr marL="285750" indent="-285750">
              <a:buFont typeface="Wingdings" panose="05000000000000000000" pitchFamily="2" charset="2"/>
              <a:buChar char="Ø"/>
            </a:pPr>
            <a:r>
              <a:rPr lang="it-IT" dirty="0" smtClean="0"/>
              <a:t>Apertura Ticket Asso WEB</a:t>
            </a:r>
          </a:p>
          <a:p>
            <a:r>
              <a:rPr lang="it-IT" dirty="0" smtClean="0"/>
              <a:t>Nota</a:t>
            </a:r>
            <a:r>
              <a:rPr lang="it-IT" dirty="0" smtClean="0"/>
              <a:t>: </a:t>
            </a:r>
            <a:endParaRPr lang="it-IT" dirty="0" smtClean="0"/>
          </a:p>
          <a:p>
            <a:r>
              <a:rPr lang="it-IT" dirty="0" smtClean="0"/>
              <a:t>recentemente </a:t>
            </a:r>
            <a:r>
              <a:rPr lang="it-IT" dirty="0" smtClean="0"/>
              <a:t>istituita email : </a:t>
            </a:r>
            <a:r>
              <a:rPr lang="it-IT" dirty="0" smtClean="0">
                <a:hlinkClick r:id="rId3"/>
              </a:rPr>
              <a:t>appuntamenti.millennium@dedalus.eu</a:t>
            </a:r>
            <a:r>
              <a:rPr lang="it-IT" dirty="0" smtClean="0"/>
              <a:t> per Medico</a:t>
            </a:r>
          </a:p>
          <a:p>
            <a:pPr algn="ctr"/>
            <a:r>
              <a:rPr lang="it-IT" dirty="0" smtClean="0"/>
              <a:t>Per emergenze durante e fuori dagli orari canonici tramite cellulare a:</a:t>
            </a:r>
          </a:p>
          <a:p>
            <a:pPr algn="ctr"/>
            <a:r>
              <a:rPr lang="it-IT" dirty="0" smtClean="0"/>
              <a:t> Sandra Stefanacci e Marco Saletti</a:t>
            </a:r>
            <a:endParaRPr lang="it-IT" dirty="0"/>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3" y="3933056"/>
            <a:ext cx="2483768" cy="1178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4949570"/>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smtClean="0"/>
              <a:t>COSA </a:t>
            </a:r>
            <a:r>
              <a:rPr lang="it-IT" sz="3200" b="1" dirty="0"/>
              <a:t>METTIAMO A DISPOSIZIONE DEL PARTNER ‘GOLD’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2400657"/>
          </a:xfrm>
          <a:prstGeom prst="rect">
            <a:avLst/>
          </a:prstGeom>
          <a:noFill/>
        </p:spPr>
        <p:txBody>
          <a:bodyPr wrap="square" rtlCol="0">
            <a:spAutoFit/>
          </a:bodyPr>
          <a:lstStyle/>
          <a:p>
            <a:pPr lvl="0"/>
            <a:r>
              <a:rPr lang="it-IT" sz="2400" b="1" dirty="0" smtClean="0">
                <a:effectLst>
                  <a:outerShdw blurRad="38100" dist="38100" dir="2700000" algn="tl">
                    <a:srgbClr val="000000">
                      <a:alpha val="43137"/>
                    </a:srgbClr>
                  </a:outerShdw>
                </a:effectLst>
              </a:rPr>
              <a:t>Accesso </a:t>
            </a:r>
            <a:r>
              <a:rPr lang="it-IT" sz="2400" b="1" dirty="0">
                <a:effectLst>
                  <a:outerShdw blurRad="38100" dist="38100" dir="2700000" algn="tl">
                    <a:srgbClr val="000000">
                      <a:alpha val="43137"/>
                    </a:srgbClr>
                  </a:outerShdw>
                </a:effectLst>
              </a:rPr>
              <a:t>al sistema di </a:t>
            </a:r>
            <a:r>
              <a:rPr lang="it-IT" sz="2400" b="1" dirty="0" err="1">
                <a:effectLst>
                  <a:outerShdw blurRad="38100" dist="38100" dir="2700000" algn="tl">
                    <a:srgbClr val="000000">
                      <a:alpha val="43137"/>
                    </a:srgbClr>
                  </a:outerShdw>
                </a:effectLst>
              </a:rPr>
              <a:t>trouble</a:t>
            </a:r>
            <a:r>
              <a:rPr lang="it-IT" sz="2400" b="1" dirty="0">
                <a:effectLst>
                  <a:outerShdw blurRad="38100" dist="38100" dir="2700000" algn="tl">
                    <a:srgbClr val="000000">
                      <a:alpha val="43137"/>
                    </a:srgbClr>
                  </a:outerShdw>
                </a:effectLst>
              </a:rPr>
              <a:t> </a:t>
            </a:r>
            <a:r>
              <a:rPr lang="it-IT" sz="2400" b="1" dirty="0" err="1">
                <a:effectLst>
                  <a:outerShdw blurRad="38100" dist="38100" dir="2700000" algn="tl">
                    <a:srgbClr val="000000">
                      <a:alpha val="43137"/>
                    </a:srgbClr>
                  </a:outerShdw>
                </a:effectLst>
              </a:rPr>
              <a:t>ticketing</a:t>
            </a:r>
            <a:r>
              <a:rPr lang="it-IT" sz="2400" b="1" dirty="0">
                <a:effectLst>
                  <a:outerShdw blurRad="38100" dist="38100" dir="2700000" algn="tl">
                    <a:srgbClr val="000000">
                      <a:alpha val="43137"/>
                    </a:srgbClr>
                  </a:outerShdw>
                </a:effectLst>
              </a:rPr>
              <a:t> </a:t>
            </a:r>
            <a:endParaRPr lang="it-IT" sz="2400" b="1" dirty="0" smtClean="0">
              <a:effectLst>
                <a:outerShdw blurRad="38100" dist="38100" dir="2700000" algn="tl">
                  <a:srgbClr val="000000">
                    <a:alpha val="43137"/>
                  </a:srgbClr>
                </a:outerShdw>
              </a:effectLst>
            </a:endParaRPr>
          </a:p>
          <a:p>
            <a:pPr lvl="0"/>
            <a:endParaRPr lang="it-IT" dirty="0" smtClean="0"/>
          </a:p>
          <a:p>
            <a:pPr marL="285750" lvl="0" indent="-285750">
              <a:buFont typeface="Wingdings" panose="05000000000000000000" pitchFamily="2" charset="2"/>
              <a:buChar char="Ø"/>
            </a:pPr>
            <a:r>
              <a:rPr lang="it-IT" dirty="0"/>
              <a:t>V</a:t>
            </a:r>
            <a:r>
              <a:rPr lang="it-IT" dirty="0" smtClean="0"/>
              <a:t>erifica </a:t>
            </a:r>
            <a:r>
              <a:rPr lang="it-IT" dirty="0"/>
              <a:t>dei contratti attivi degli </a:t>
            </a:r>
            <a:r>
              <a:rPr lang="it-IT" dirty="0" smtClean="0"/>
              <a:t>utenti : Medico Moroso / </a:t>
            </a:r>
            <a:r>
              <a:rPr lang="it-IT" dirty="0" err="1" smtClean="0"/>
              <a:t>Blacklist</a:t>
            </a:r>
            <a:r>
              <a:rPr lang="it-IT" dirty="0" smtClean="0"/>
              <a:t> </a:t>
            </a:r>
            <a:endParaRPr lang="it-IT" i="1" dirty="0"/>
          </a:p>
          <a:p>
            <a:pPr marL="285750" lvl="0" indent="-285750">
              <a:buFont typeface="Wingdings" panose="05000000000000000000" pitchFamily="2" charset="2"/>
              <a:buChar char="Ø"/>
            </a:pPr>
            <a:r>
              <a:rPr lang="it-IT" i="1" dirty="0" smtClean="0"/>
              <a:t>Inserimento ticket </a:t>
            </a:r>
            <a:r>
              <a:rPr lang="it-IT" i="1" dirty="0"/>
              <a:t>per ogni richiesta di assistenza </a:t>
            </a:r>
            <a:r>
              <a:rPr lang="it-IT" i="1" dirty="0" smtClean="0"/>
              <a:t>gestita</a:t>
            </a:r>
          </a:p>
          <a:p>
            <a:pPr marL="285750" lvl="0" indent="-285750">
              <a:buFont typeface="Wingdings" panose="05000000000000000000" pitchFamily="2" charset="2"/>
              <a:buChar char="Ø"/>
            </a:pPr>
            <a:r>
              <a:rPr lang="it-IT" i="1" dirty="0" smtClean="0"/>
              <a:t>Visualizzazione dei Codici di Attivazione </a:t>
            </a:r>
            <a:r>
              <a:rPr lang="it-IT" i="1" dirty="0" err="1" smtClean="0"/>
              <a:t>Millewin</a:t>
            </a:r>
            <a:endParaRPr lang="it-IT" i="1" dirty="0" smtClean="0"/>
          </a:p>
          <a:p>
            <a:pPr marL="285750" lvl="0" indent="-285750">
              <a:buFont typeface="Wingdings" panose="05000000000000000000" pitchFamily="2" charset="2"/>
              <a:buChar char="Ø"/>
            </a:pPr>
            <a:r>
              <a:rPr lang="it-IT" i="1" dirty="0" smtClean="0"/>
              <a:t>Visualizzazione dei Codici </a:t>
            </a:r>
            <a:r>
              <a:rPr lang="it-IT" i="1" dirty="0" err="1" smtClean="0"/>
              <a:t>Add-ON</a:t>
            </a:r>
            <a:endParaRPr lang="it-IT" i="1" dirty="0" smtClean="0"/>
          </a:p>
          <a:p>
            <a:pPr marL="285750" lvl="0" indent="-285750">
              <a:buFont typeface="Wingdings" panose="05000000000000000000" pitchFamily="2" charset="2"/>
              <a:buChar char="Ø"/>
            </a:pPr>
            <a:r>
              <a:rPr lang="it-IT" i="1" dirty="0" smtClean="0"/>
              <a:t>Visualizzazione dei Parametri RRS-NET</a:t>
            </a:r>
            <a:endParaRPr lang="it-IT" dirty="0"/>
          </a:p>
          <a:p>
            <a:pPr lvl="0" algn="ctr"/>
            <a:endParaRPr lang="it-IT" b="1" dirty="0">
              <a:effectLst>
                <a:outerShdw blurRad="38100" dist="38100" dir="2700000" algn="tl">
                  <a:srgbClr val="000000">
                    <a:alpha val="43137"/>
                  </a:srgbClr>
                </a:outerShdw>
              </a:effectLst>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8827" y="4221088"/>
            <a:ext cx="2321567" cy="174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8251502"/>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smtClean="0"/>
              <a:t>COSA </a:t>
            </a:r>
            <a:r>
              <a:rPr lang="it-IT" sz="3200" b="1" dirty="0"/>
              <a:t>METTIAMO A DISPOSIZIONE DEL PARTNER ‘GOLD’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3416320"/>
          </a:xfrm>
          <a:prstGeom prst="rect">
            <a:avLst/>
          </a:prstGeom>
          <a:noFill/>
        </p:spPr>
        <p:txBody>
          <a:bodyPr wrap="square" rtlCol="0">
            <a:spAutoFit/>
          </a:bodyPr>
          <a:lstStyle/>
          <a:p>
            <a:pPr lvl="0"/>
            <a:r>
              <a:rPr lang="it-IT" sz="2400" dirty="0" smtClean="0"/>
              <a:t>Inserimento nel sito Partner della Millennium della dicitura GOLD aumentando la visibilità rispetto agli altri partner presenti</a:t>
            </a:r>
          </a:p>
          <a:p>
            <a:pPr lvl="0"/>
            <a:endParaRPr lang="it-IT" sz="2400" dirty="0" smtClean="0"/>
          </a:p>
          <a:p>
            <a:pPr lvl="0"/>
            <a:r>
              <a:rPr lang="it-IT" sz="2400" dirty="0" smtClean="0"/>
              <a:t>Fornitura di Biglietti </a:t>
            </a:r>
            <a:r>
              <a:rPr lang="it-IT" sz="2400" dirty="0"/>
              <a:t>da visita Partner </a:t>
            </a:r>
            <a:r>
              <a:rPr lang="it-IT" sz="2400" dirty="0" smtClean="0"/>
              <a:t>Millennium</a:t>
            </a:r>
          </a:p>
          <a:p>
            <a:pPr lvl="0"/>
            <a:endParaRPr lang="it-IT" sz="2400" dirty="0"/>
          </a:p>
          <a:p>
            <a:r>
              <a:rPr lang="it-IT" sz="2400" dirty="0" smtClean="0"/>
              <a:t>Fornitura Loghi </a:t>
            </a:r>
            <a:r>
              <a:rPr lang="it-IT" sz="2400" dirty="0"/>
              <a:t>Millennium e </a:t>
            </a:r>
            <a:r>
              <a:rPr lang="it-IT" sz="2400" dirty="0" err="1"/>
              <a:t>Millewin</a:t>
            </a:r>
            <a:r>
              <a:rPr lang="it-IT" sz="2400" dirty="0"/>
              <a:t> per l’inserimento di un’area ‘Partner Millennium’ </a:t>
            </a:r>
            <a:r>
              <a:rPr lang="it-IT" sz="2400" dirty="0" smtClean="0"/>
              <a:t>sul proprio sito web</a:t>
            </a:r>
          </a:p>
          <a:p>
            <a:endParaRPr lang="it-IT" sz="2400" dirty="0"/>
          </a:p>
          <a:p>
            <a:r>
              <a:rPr lang="it-IT" sz="2400" dirty="0"/>
              <a:t>Vetrofanie /</a:t>
            </a:r>
            <a:r>
              <a:rPr lang="it-IT" sz="2400" dirty="0" err="1"/>
              <a:t>roll</a:t>
            </a:r>
            <a:r>
              <a:rPr lang="it-IT" sz="2400" dirty="0"/>
              <a:t> up per Millennium </a:t>
            </a:r>
            <a:r>
              <a:rPr lang="it-IT" sz="2400" dirty="0" smtClean="0"/>
              <a:t>Point</a:t>
            </a:r>
            <a:endParaRPr lang="it-IT" sz="2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1489372"/>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a:t>QUALI SONO LE ATTIVITA’ PROPOSTE AL </a:t>
            </a:r>
            <a:r>
              <a:rPr lang="it-IT" sz="3200" b="1" dirty="0" smtClean="0"/>
              <a:t>PARTNER </a:t>
            </a:r>
            <a:r>
              <a:rPr lang="it-IT" sz="3200" b="1" dirty="0"/>
              <a:t>‘GOLD’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2646878"/>
          </a:xfrm>
          <a:prstGeom prst="rect">
            <a:avLst/>
          </a:prstGeom>
          <a:noFill/>
        </p:spPr>
        <p:txBody>
          <a:bodyPr wrap="square" rtlCol="0">
            <a:spAutoFit/>
          </a:bodyPr>
          <a:lstStyle/>
          <a:p>
            <a:pPr lvl="0"/>
            <a:r>
              <a:rPr lang="it-IT" sz="2000" b="1" dirty="0">
                <a:effectLst>
                  <a:outerShdw blurRad="38100" dist="38100" dir="2700000" algn="tl">
                    <a:srgbClr val="000000">
                      <a:alpha val="43137"/>
                    </a:srgbClr>
                  </a:outerShdw>
                </a:effectLst>
              </a:rPr>
              <a:t>Individuazione </a:t>
            </a:r>
            <a:r>
              <a:rPr lang="it-IT" sz="2000" b="1" dirty="0" err="1">
                <a:effectLst>
                  <a:outerShdw blurRad="38100" dist="38100" dir="2700000" algn="tl">
                    <a:srgbClr val="000000">
                      <a:alpha val="43137"/>
                    </a:srgbClr>
                  </a:outerShdw>
                </a:effectLst>
              </a:rPr>
              <a:t>prospect</a:t>
            </a:r>
            <a:r>
              <a:rPr lang="it-IT" sz="2000" b="1" dirty="0">
                <a:effectLst>
                  <a:outerShdw blurRad="38100" dist="38100" dir="2700000" algn="tl">
                    <a:srgbClr val="000000">
                      <a:alpha val="43137"/>
                    </a:srgbClr>
                  </a:outerShdw>
                </a:effectLst>
              </a:rPr>
              <a:t> e proposta software Millennium </a:t>
            </a:r>
            <a:endParaRPr lang="it-IT" sz="2000" b="1" dirty="0" smtClean="0">
              <a:effectLst>
                <a:outerShdw blurRad="38100" dist="38100" dir="2700000" algn="tl">
                  <a:srgbClr val="000000">
                    <a:alpha val="43137"/>
                  </a:srgbClr>
                </a:outerShdw>
              </a:effectLst>
            </a:endParaRPr>
          </a:p>
          <a:p>
            <a:pPr lvl="0"/>
            <a:endParaRPr lang="it-IT" sz="2000" b="1" dirty="0">
              <a:effectLst>
                <a:outerShdw blurRad="38100" dist="38100" dir="2700000" algn="tl">
                  <a:srgbClr val="000000">
                    <a:alpha val="43137"/>
                  </a:srgbClr>
                </a:outerShdw>
              </a:effectLst>
            </a:endParaRPr>
          </a:p>
          <a:p>
            <a:pPr lvl="1"/>
            <a:r>
              <a:rPr lang="it-IT" i="1" dirty="0"/>
              <a:t>il reperimento dei nominativi dei medici può avvenire sul web o presso le Aziende ASL, </a:t>
            </a:r>
            <a:r>
              <a:rPr lang="it-IT" i="1" dirty="0" smtClean="0"/>
              <a:t>il </a:t>
            </a:r>
            <a:r>
              <a:rPr lang="it-IT" i="1" dirty="0"/>
              <a:t>confronto con gli utenti Millennium è reso possibile tramite accesso all’applicativo di gestione del </a:t>
            </a:r>
            <a:r>
              <a:rPr lang="it-IT" i="1" dirty="0" err="1"/>
              <a:t>trouble</a:t>
            </a:r>
            <a:r>
              <a:rPr lang="it-IT" i="1" dirty="0"/>
              <a:t> </a:t>
            </a:r>
            <a:r>
              <a:rPr lang="it-IT" i="1" dirty="0" err="1" smtClean="0"/>
              <a:t>ticketing</a:t>
            </a:r>
            <a:endParaRPr lang="it-IT" i="1" dirty="0" smtClean="0"/>
          </a:p>
          <a:p>
            <a:pPr lvl="1"/>
            <a:endParaRPr lang="it-IT" dirty="0"/>
          </a:p>
          <a:p>
            <a:pPr lvl="1"/>
            <a:r>
              <a:rPr lang="it-IT" i="1" dirty="0"/>
              <a:t>i termini dell’offerta ai Medici saranno condivisi con l’Ufficio Commerciale che renderà disponibile al Partner la relativa proposta di contratto recante i riferimenti del Partner utili per l’accantonamento della royalty prevista</a:t>
            </a:r>
            <a:endParaRPr lang="it-IT" dirty="0"/>
          </a:p>
        </p:txBody>
      </p:sp>
    </p:spTree>
    <p:extLst>
      <p:ext uri="{BB962C8B-B14F-4D97-AF65-F5344CB8AC3E}">
        <p14:creationId xmlns:p14="http://schemas.microsoft.com/office/powerpoint/2010/main" val="2482620831"/>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a:t>QUALI SONO LE ATTIVITA’ PROPOSTE AL </a:t>
            </a:r>
            <a:r>
              <a:rPr lang="it-IT" sz="3200" b="1" dirty="0" smtClean="0"/>
              <a:t>PARTNER </a:t>
            </a:r>
            <a:r>
              <a:rPr lang="it-IT" sz="3200" b="1" dirty="0"/>
              <a:t>‘GOLD’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2954655"/>
          </a:xfrm>
          <a:prstGeom prst="rect">
            <a:avLst/>
          </a:prstGeom>
          <a:noFill/>
        </p:spPr>
        <p:txBody>
          <a:bodyPr wrap="square" rtlCol="0">
            <a:spAutoFit/>
          </a:bodyPr>
          <a:lstStyle/>
          <a:p>
            <a:pPr lvl="0"/>
            <a:r>
              <a:rPr lang="it-IT" sz="2000" b="1" dirty="0">
                <a:effectLst>
                  <a:outerShdw blurRad="38100" dist="38100" dir="2700000" algn="tl">
                    <a:srgbClr val="000000">
                      <a:alpha val="43137"/>
                    </a:srgbClr>
                  </a:outerShdw>
                </a:effectLst>
              </a:rPr>
              <a:t>Installazione software </a:t>
            </a:r>
            <a:r>
              <a:rPr lang="it-IT" sz="2000" b="1" dirty="0" err="1">
                <a:effectLst>
                  <a:outerShdw blurRad="38100" dist="38100" dir="2700000" algn="tl">
                    <a:srgbClr val="000000">
                      <a:alpha val="43137"/>
                    </a:srgbClr>
                  </a:outerShdw>
                </a:effectLst>
              </a:rPr>
              <a:t>Millewin</a:t>
            </a:r>
            <a:r>
              <a:rPr lang="it-IT" sz="2000" b="1" dirty="0">
                <a:effectLst>
                  <a:outerShdw blurRad="38100" dist="38100" dir="2700000" algn="tl">
                    <a:srgbClr val="000000">
                      <a:alpha val="43137"/>
                    </a:srgbClr>
                  </a:outerShdw>
                </a:effectLst>
              </a:rPr>
              <a:t> presso il Medico, gestione start up, breve sessione </a:t>
            </a:r>
            <a:r>
              <a:rPr lang="it-IT" sz="2000" b="1" dirty="0" smtClean="0">
                <a:effectLst>
                  <a:outerShdw blurRad="38100" dist="38100" dir="2700000" algn="tl">
                    <a:srgbClr val="000000">
                      <a:alpha val="43137"/>
                    </a:srgbClr>
                  </a:outerShdw>
                </a:effectLst>
              </a:rPr>
              <a:t>formativa</a:t>
            </a:r>
          </a:p>
          <a:p>
            <a:pPr lvl="0"/>
            <a:endParaRPr lang="it-IT" sz="2000" b="1" i="1" dirty="0">
              <a:effectLst>
                <a:outerShdw blurRad="38100" dist="38100" dir="2700000" algn="tl">
                  <a:srgbClr val="000000">
                    <a:alpha val="43137"/>
                  </a:srgbClr>
                </a:outerShdw>
              </a:effectLst>
            </a:endParaRPr>
          </a:p>
          <a:p>
            <a:pPr marL="285750" lvl="0" indent="-285750">
              <a:buFont typeface="Wingdings" panose="05000000000000000000" pitchFamily="2" charset="2"/>
              <a:buChar char="Ø"/>
            </a:pPr>
            <a:r>
              <a:rPr lang="it-IT" i="1" dirty="0" smtClean="0"/>
              <a:t>l’ufficio </a:t>
            </a:r>
            <a:r>
              <a:rPr lang="it-IT" i="1" dirty="0"/>
              <a:t>commerciale di Millennium garantisce il puntuale aggiornamento del Partner circa lo stato di evasione della richiesta </a:t>
            </a:r>
            <a:endParaRPr lang="it-IT" i="1" dirty="0" smtClean="0"/>
          </a:p>
          <a:p>
            <a:pPr marL="285750" lvl="0" indent="-285750">
              <a:buFont typeface="Wingdings" panose="05000000000000000000" pitchFamily="2" charset="2"/>
              <a:buChar char="Ø"/>
            </a:pPr>
            <a:r>
              <a:rPr lang="it-IT" i="1" dirty="0" smtClean="0"/>
              <a:t>notifica </a:t>
            </a:r>
            <a:r>
              <a:rPr lang="it-IT" i="1" dirty="0"/>
              <a:t>tramite email dell’appuntamento concordato con il Medico per l’acquisizione della copia del DB ai fini della conversione dati, se </a:t>
            </a:r>
            <a:r>
              <a:rPr lang="it-IT" i="1" dirty="0" smtClean="0"/>
              <a:t>richiesta;</a:t>
            </a:r>
            <a:endParaRPr lang="it-IT" dirty="0"/>
          </a:p>
          <a:p>
            <a:pPr marL="285750" lvl="0" indent="-285750">
              <a:buFont typeface="Wingdings" panose="05000000000000000000" pitchFamily="2" charset="2"/>
              <a:buChar char="Ø"/>
            </a:pPr>
            <a:r>
              <a:rPr lang="it-IT" i="1" dirty="0" smtClean="0"/>
              <a:t>notifica </a:t>
            </a:r>
            <a:r>
              <a:rPr lang="it-IT" i="1" dirty="0"/>
              <a:t>tramite email dell’invio del pacchetto </a:t>
            </a:r>
            <a:r>
              <a:rPr lang="it-IT" i="1" dirty="0" err="1"/>
              <a:t>Millewin</a:t>
            </a:r>
            <a:r>
              <a:rPr lang="it-IT" i="1" dirty="0"/>
              <a:t>, </a:t>
            </a:r>
            <a:r>
              <a:rPr lang="it-IT" i="1" dirty="0" err="1"/>
              <a:t>Millelight</a:t>
            </a:r>
            <a:r>
              <a:rPr lang="it-IT" i="1" dirty="0"/>
              <a:t>, etc.. al Medico tramite corriere con anticipo di almeno un giorno dalla data di </a:t>
            </a:r>
            <a:r>
              <a:rPr lang="it-IT" i="1" dirty="0" smtClean="0"/>
              <a:t>consegna</a:t>
            </a:r>
          </a:p>
          <a:p>
            <a:pPr lvl="0"/>
            <a:endParaRPr lang="it-IT"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59" y="5135980"/>
            <a:ext cx="1944216" cy="1722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2607736"/>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www.we-ego.com/img_ins/images/Corsi-Congressi_DP_668252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9852"/>
            <a:ext cx="9144000" cy="6219140"/>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p:cNvSpPr txBox="1"/>
          <p:nvPr/>
        </p:nvSpPr>
        <p:spPr>
          <a:xfrm>
            <a:off x="269859" y="648838"/>
            <a:ext cx="8748464" cy="2308324"/>
          </a:xfrm>
          <a:prstGeom prst="rect">
            <a:avLst/>
          </a:prstGeom>
          <a:noFill/>
        </p:spPr>
        <p:txBody>
          <a:bodyPr wrap="square" rtlCol="0">
            <a:spAutoFit/>
          </a:bodyPr>
          <a:lstStyle/>
          <a:p>
            <a:pPr algn="ctr">
              <a:lnSpc>
                <a:spcPct val="150000"/>
              </a:lnSpc>
            </a:pPr>
            <a:r>
              <a:rPr lang="it-IT" sz="3200" b="1" dirty="0">
                <a:solidFill>
                  <a:schemeClr val="bg1"/>
                </a:solidFill>
                <a:effectLst>
                  <a:outerShdw blurRad="38100" dist="38100" dir="2700000" algn="tl">
                    <a:srgbClr val="000000">
                      <a:alpha val="43137"/>
                    </a:srgbClr>
                  </a:outerShdw>
                </a:effectLst>
              </a:rPr>
              <a:t>QUALI SONO LE ATTIVITA’ PROPOSTE AL </a:t>
            </a:r>
            <a:r>
              <a:rPr lang="it-IT" sz="3200" b="1" dirty="0" smtClean="0">
                <a:solidFill>
                  <a:schemeClr val="bg1"/>
                </a:solidFill>
                <a:effectLst>
                  <a:outerShdw blurRad="38100" dist="38100" dir="2700000" algn="tl">
                    <a:srgbClr val="000000">
                      <a:alpha val="43137"/>
                    </a:srgbClr>
                  </a:outerShdw>
                </a:effectLst>
              </a:rPr>
              <a:t>PARTNER </a:t>
            </a:r>
            <a:r>
              <a:rPr lang="it-IT" sz="3200" b="1" dirty="0">
                <a:solidFill>
                  <a:schemeClr val="bg1"/>
                </a:solidFill>
                <a:effectLst>
                  <a:outerShdw blurRad="38100" dist="38100" dir="2700000" algn="tl">
                    <a:srgbClr val="000000">
                      <a:alpha val="43137"/>
                    </a:srgbClr>
                  </a:outerShdw>
                </a:effectLst>
              </a:rPr>
              <a:t>‘GOLD’</a:t>
            </a:r>
            <a:endParaRPr lang="it-IT" sz="3200" dirty="0">
              <a:solidFill>
                <a:schemeClr val="bg1"/>
              </a:solidFill>
              <a:effectLst>
                <a:outerShdw blurRad="38100" dist="38100" dir="2700000" algn="tl">
                  <a:srgbClr val="000000">
                    <a:alpha val="43137"/>
                  </a:srgbClr>
                </a:outerShdw>
              </a:effectLst>
            </a:endParaRPr>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348880"/>
            <a:ext cx="8748464" cy="3816429"/>
          </a:xfrm>
          <a:prstGeom prst="rect">
            <a:avLst/>
          </a:prstGeom>
          <a:solidFill>
            <a:schemeClr val="accent1">
              <a:alpha val="58000"/>
            </a:schemeClr>
          </a:solidFill>
        </p:spPr>
        <p:txBody>
          <a:bodyPr wrap="square" rtlCol="0">
            <a:spAutoFit/>
          </a:bodyPr>
          <a:lstStyle/>
          <a:p>
            <a:pPr lvl="0" algn="ctr"/>
            <a:r>
              <a:rPr lang="it-IT" sz="2000" b="1" dirty="0">
                <a:solidFill>
                  <a:schemeClr val="bg1"/>
                </a:solidFill>
                <a:effectLst>
                  <a:outerShdw blurRad="38100" dist="38100" dir="2700000" algn="tl">
                    <a:srgbClr val="000000">
                      <a:alpha val="43137"/>
                    </a:srgbClr>
                  </a:outerShdw>
                </a:effectLst>
              </a:rPr>
              <a:t>Possibilità di proporre ed erogare corsi di formazione</a:t>
            </a:r>
            <a:r>
              <a:rPr lang="it-IT" sz="2000" b="1" dirty="0">
                <a:effectLst>
                  <a:outerShdw blurRad="38100" dist="38100" dir="2700000" algn="tl">
                    <a:srgbClr val="000000">
                      <a:alpha val="43137"/>
                    </a:srgbClr>
                  </a:outerShdw>
                </a:effectLst>
              </a:rPr>
              <a:t> </a:t>
            </a:r>
            <a:endParaRPr lang="it-IT" sz="2000" b="1" dirty="0" smtClean="0">
              <a:effectLst>
                <a:outerShdw blurRad="38100" dist="38100" dir="2700000" algn="tl">
                  <a:srgbClr val="000000">
                    <a:alpha val="43137"/>
                  </a:srgbClr>
                </a:outerShdw>
              </a:effectLst>
            </a:endParaRPr>
          </a:p>
          <a:p>
            <a:pPr lvl="0" algn="ctr"/>
            <a:r>
              <a:rPr lang="it-IT" sz="2000" b="1" dirty="0" smtClean="0">
                <a:solidFill>
                  <a:schemeClr val="bg1"/>
                </a:solidFill>
                <a:effectLst>
                  <a:outerShdw blurRad="38100" dist="38100" dir="2700000" algn="tl">
                    <a:srgbClr val="000000">
                      <a:alpha val="43137"/>
                    </a:srgbClr>
                  </a:outerShdw>
                </a:effectLst>
              </a:rPr>
              <a:t>gratuiti </a:t>
            </a:r>
            <a:r>
              <a:rPr lang="it-IT" sz="2000" b="1" dirty="0">
                <a:solidFill>
                  <a:schemeClr val="bg1"/>
                </a:solidFill>
                <a:effectLst>
                  <a:outerShdw blurRad="38100" dist="38100" dir="2700000" algn="tl">
                    <a:srgbClr val="000000">
                      <a:alpha val="43137"/>
                    </a:srgbClr>
                  </a:outerShdw>
                </a:effectLst>
              </a:rPr>
              <a:t>o a </a:t>
            </a:r>
            <a:r>
              <a:rPr lang="it-IT" sz="2000" b="1" dirty="0" smtClean="0">
                <a:solidFill>
                  <a:schemeClr val="bg1"/>
                </a:solidFill>
                <a:effectLst>
                  <a:outerShdw blurRad="38100" dist="38100" dir="2700000" algn="tl">
                    <a:srgbClr val="000000">
                      <a:alpha val="43137"/>
                    </a:srgbClr>
                  </a:outerShdw>
                </a:effectLst>
              </a:rPr>
              <a:t>pagamento</a:t>
            </a:r>
          </a:p>
          <a:p>
            <a:pPr lvl="0" algn="ctr"/>
            <a:endParaRPr lang="it-IT" sz="2000" b="1" dirty="0">
              <a:effectLst>
                <a:outerShdw blurRad="38100" dist="38100" dir="2700000" algn="tl">
                  <a:srgbClr val="000000">
                    <a:alpha val="43137"/>
                  </a:srgbClr>
                </a:outerShdw>
              </a:effectLst>
            </a:endParaRPr>
          </a:p>
          <a:p>
            <a:pPr lvl="0" algn="ctr"/>
            <a:endParaRPr lang="it-IT" sz="2000" b="1" dirty="0" smtClean="0">
              <a:effectLst>
                <a:outerShdw blurRad="38100" dist="38100" dir="2700000" algn="tl">
                  <a:srgbClr val="000000">
                    <a:alpha val="43137"/>
                  </a:srgbClr>
                </a:outerShdw>
              </a:effectLst>
            </a:endParaRPr>
          </a:p>
          <a:p>
            <a:pPr marL="285750" lvl="0" indent="-285750" algn="just">
              <a:buFont typeface="Wingdings" panose="05000000000000000000" pitchFamily="2" charset="2"/>
              <a:buChar char="Ø"/>
            </a:pPr>
            <a:r>
              <a:rPr lang="it-IT" b="1" i="1" dirty="0" smtClean="0">
                <a:solidFill>
                  <a:schemeClr val="bg1"/>
                </a:solidFill>
                <a:effectLst>
                  <a:outerShdw blurRad="38100" dist="38100" dir="2700000" algn="tl">
                    <a:srgbClr val="000000">
                      <a:alpha val="43137"/>
                    </a:srgbClr>
                  </a:outerShdw>
                </a:effectLst>
              </a:rPr>
              <a:t>gestione </a:t>
            </a:r>
            <a:r>
              <a:rPr lang="it-IT" b="1" i="1" dirty="0">
                <a:solidFill>
                  <a:schemeClr val="bg1"/>
                </a:solidFill>
                <a:effectLst>
                  <a:outerShdw blurRad="38100" dist="38100" dir="2700000" algn="tl">
                    <a:srgbClr val="000000">
                      <a:alpha val="43137"/>
                    </a:srgbClr>
                  </a:outerShdw>
                </a:effectLst>
              </a:rPr>
              <a:t>degli inviti, location, incarico del docente (da individuare tra quelli ‘</a:t>
            </a:r>
            <a:r>
              <a:rPr lang="it-IT" b="1" i="1" dirty="0" smtClean="0">
                <a:solidFill>
                  <a:schemeClr val="bg1"/>
                </a:solidFill>
                <a:effectLst>
                  <a:outerShdw blurRad="38100" dist="38100" dir="2700000" algn="tl">
                    <a:srgbClr val="000000">
                      <a:alpha val="43137"/>
                    </a:srgbClr>
                  </a:outerShdw>
                </a:effectLst>
              </a:rPr>
              <a:t>certificati’ da </a:t>
            </a:r>
            <a:r>
              <a:rPr lang="it-IT" b="1" i="1" dirty="0">
                <a:solidFill>
                  <a:schemeClr val="bg1"/>
                </a:solidFill>
                <a:effectLst>
                  <a:outerShdw blurRad="38100" dist="38100" dir="2700000" algn="tl">
                    <a:srgbClr val="000000">
                      <a:alpha val="43137"/>
                    </a:srgbClr>
                  </a:outerShdw>
                </a:effectLst>
              </a:rPr>
              <a:t>Millennium), a carico del Partner </a:t>
            </a:r>
            <a:endParaRPr lang="it-IT" b="1" i="1" dirty="0" smtClean="0">
              <a:solidFill>
                <a:schemeClr val="bg1"/>
              </a:solidFill>
              <a:effectLst>
                <a:outerShdw blurRad="38100" dist="38100" dir="2700000" algn="tl">
                  <a:srgbClr val="000000">
                    <a:alpha val="43137"/>
                  </a:srgbClr>
                </a:outerShdw>
              </a:effectLst>
            </a:endParaRPr>
          </a:p>
          <a:p>
            <a:pPr lvl="0" algn="just"/>
            <a:endParaRPr lang="it-IT" b="1" i="1" dirty="0">
              <a:solidFill>
                <a:schemeClr val="bg1"/>
              </a:solidFill>
              <a:effectLst>
                <a:outerShdw blurRad="38100" dist="38100" dir="2700000" algn="tl">
                  <a:srgbClr val="000000">
                    <a:alpha val="43137"/>
                  </a:srgbClr>
                </a:outerShdw>
              </a:effectLst>
            </a:endParaRPr>
          </a:p>
          <a:p>
            <a:pPr marL="285750" lvl="0" indent="-285750" algn="just">
              <a:buFont typeface="Wingdings" panose="05000000000000000000" pitchFamily="2" charset="2"/>
              <a:buChar char="Ø"/>
            </a:pPr>
            <a:r>
              <a:rPr lang="it-IT" b="1" i="1" dirty="0" smtClean="0">
                <a:solidFill>
                  <a:schemeClr val="bg1"/>
                </a:solidFill>
                <a:effectLst>
                  <a:outerShdw blurRad="38100" dist="38100" dir="2700000" algn="tl">
                    <a:srgbClr val="000000">
                      <a:alpha val="43137"/>
                    </a:srgbClr>
                  </a:outerShdw>
                </a:effectLst>
              </a:rPr>
              <a:t>Millennium </a:t>
            </a:r>
            <a:r>
              <a:rPr lang="it-IT" b="1" i="1" dirty="0">
                <a:solidFill>
                  <a:schemeClr val="bg1"/>
                </a:solidFill>
                <a:effectLst>
                  <a:outerShdw blurRad="38100" dist="38100" dir="2700000" algn="tl">
                    <a:srgbClr val="000000">
                      <a:alpha val="43137"/>
                    </a:srgbClr>
                  </a:outerShdw>
                </a:effectLst>
              </a:rPr>
              <a:t>pubblicherà data e sede del corso nell’area ‘Formazione’ del proprio sito </a:t>
            </a:r>
            <a:r>
              <a:rPr lang="it-IT" b="1" i="1" dirty="0" smtClean="0">
                <a:solidFill>
                  <a:schemeClr val="bg1"/>
                </a:solidFill>
                <a:effectLst>
                  <a:outerShdw blurRad="38100" dist="38100" dir="2700000" algn="tl">
                    <a:srgbClr val="000000">
                      <a:alpha val="43137"/>
                    </a:srgbClr>
                  </a:outerShdw>
                </a:effectLst>
              </a:rPr>
              <a:t>web</a:t>
            </a:r>
          </a:p>
          <a:p>
            <a:pPr lvl="0" algn="just"/>
            <a:endParaRPr lang="it-IT" b="1" dirty="0">
              <a:solidFill>
                <a:schemeClr val="bg1"/>
              </a:solidFill>
              <a:effectLst>
                <a:outerShdw blurRad="38100" dist="38100" dir="2700000" algn="tl">
                  <a:srgbClr val="000000">
                    <a:alpha val="43137"/>
                  </a:srgbClr>
                </a:outerShdw>
              </a:effectLst>
            </a:endParaRPr>
          </a:p>
          <a:p>
            <a:pPr marL="285750" lvl="0" indent="-285750" algn="just">
              <a:buFont typeface="Wingdings" panose="05000000000000000000" pitchFamily="2" charset="2"/>
              <a:buChar char="Ø"/>
            </a:pPr>
            <a:r>
              <a:rPr lang="it-IT" b="1" i="1" dirty="0" smtClean="0">
                <a:solidFill>
                  <a:schemeClr val="bg1"/>
                </a:solidFill>
                <a:effectLst>
                  <a:outerShdw blurRad="38100" dist="38100" dir="2700000" algn="tl">
                    <a:srgbClr val="000000">
                      <a:alpha val="43137"/>
                    </a:srgbClr>
                  </a:outerShdw>
                </a:effectLst>
              </a:rPr>
              <a:t>laddove </a:t>
            </a:r>
            <a:r>
              <a:rPr lang="it-IT" b="1" i="1" dirty="0">
                <a:solidFill>
                  <a:schemeClr val="bg1"/>
                </a:solidFill>
                <a:effectLst>
                  <a:outerShdw blurRad="38100" dist="38100" dir="2700000" algn="tl">
                    <a:srgbClr val="000000">
                      <a:alpha val="43137"/>
                    </a:srgbClr>
                  </a:outerShdw>
                </a:effectLst>
              </a:rPr>
              <a:t>il corso venga proposto a pagamento è richiesta l’applicazione delle </a:t>
            </a:r>
            <a:r>
              <a:rPr lang="it-IT" b="1" i="1" dirty="0" smtClean="0">
                <a:solidFill>
                  <a:schemeClr val="bg1"/>
                </a:solidFill>
                <a:effectLst>
                  <a:outerShdw blurRad="38100" dist="38100" dir="2700000" algn="tl">
                    <a:srgbClr val="000000">
                      <a:alpha val="43137"/>
                    </a:srgbClr>
                  </a:outerShdw>
                </a:effectLst>
              </a:rPr>
              <a:t>tariffe Millennium </a:t>
            </a:r>
            <a:r>
              <a:rPr lang="it-IT" b="1" i="1" dirty="0">
                <a:solidFill>
                  <a:schemeClr val="bg1"/>
                </a:solidFill>
                <a:effectLst>
                  <a:outerShdw blurRad="38100" dist="38100" dir="2700000" algn="tl">
                    <a:srgbClr val="000000">
                      <a:alpha val="43137"/>
                    </a:srgbClr>
                  </a:outerShdw>
                </a:effectLst>
              </a:rPr>
              <a:t>ed è suggerita la richiesta di pagamento </a:t>
            </a:r>
            <a:r>
              <a:rPr lang="it-IT" b="1" i="1" dirty="0" smtClean="0">
                <a:solidFill>
                  <a:schemeClr val="bg1"/>
                </a:solidFill>
                <a:effectLst>
                  <a:outerShdw blurRad="38100" dist="38100" dir="2700000" algn="tl">
                    <a:srgbClr val="000000">
                      <a:alpha val="43137"/>
                    </a:srgbClr>
                  </a:outerShdw>
                </a:effectLst>
              </a:rPr>
              <a:t>anticipato </a:t>
            </a:r>
          </a:p>
          <a:p>
            <a:pPr lvl="0" algn="just"/>
            <a:r>
              <a:rPr lang="it-IT" b="1" i="1" dirty="0" smtClean="0">
                <a:solidFill>
                  <a:schemeClr val="bg1"/>
                </a:solidFill>
                <a:effectLst>
                  <a:outerShdw blurRad="38100" dist="38100" dir="2700000" algn="tl">
                    <a:srgbClr val="000000">
                      <a:alpha val="43137"/>
                    </a:srgbClr>
                  </a:outerShdw>
                </a:effectLst>
              </a:rPr>
              <a:t>						(da €70,00 a €80,00 a partecipante) </a:t>
            </a:r>
            <a:endParaRPr lang="it-IT"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24408003"/>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a:t>QUALI SONO LE ATTIVITA’ PROPOSTE AL </a:t>
            </a:r>
            <a:r>
              <a:rPr lang="it-IT" sz="3200" b="1" dirty="0" smtClean="0"/>
              <a:t>PARTNER </a:t>
            </a:r>
            <a:r>
              <a:rPr lang="it-IT" sz="3200" b="1" dirty="0"/>
              <a:t>‘GOLD’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276872"/>
            <a:ext cx="8748464" cy="3754874"/>
          </a:xfrm>
          <a:prstGeom prst="rect">
            <a:avLst/>
          </a:prstGeom>
          <a:noFill/>
        </p:spPr>
        <p:txBody>
          <a:bodyPr wrap="square" rtlCol="0">
            <a:spAutoFit/>
          </a:bodyPr>
          <a:lstStyle/>
          <a:p>
            <a:pPr lvl="0"/>
            <a:r>
              <a:rPr lang="it-IT" sz="2000" b="1" dirty="0">
                <a:effectLst>
                  <a:outerShdw blurRad="38100" dist="38100" dir="2700000" algn="tl">
                    <a:srgbClr val="000000">
                      <a:alpha val="43137"/>
                    </a:srgbClr>
                  </a:outerShdw>
                </a:effectLst>
              </a:rPr>
              <a:t>Partecipazione ai corsi di formazione organizzati da </a:t>
            </a:r>
            <a:r>
              <a:rPr lang="it-IT" sz="2000" b="1" dirty="0" smtClean="0">
                <a:effectLst>
                  <a:outerShdw blurRad="38100" dist="38100" dir="2700000" algn="tl">
                    <a:srgbClr val="000000">
                      <a:alpha val="43137"/>
                    </a:srgbClr>
                  </a:outerShdw>
                </a:effectLst>
              </a:rPr>
              <a:t>Millennium</a:t>
            </a:r>
          </a:p>
          <a:p>
            <a:pPr lvl="0"/>
            <a:endParaRPr lang="it-IT" sz="2000" b="1" i="1" dirty="0">
              <a:effectLst>
                <a:outerShdw blurRad="38100" dist="38100" dir="2700000" algn="tl">
                  <a:srgbClr val="000000">
                    <a:alpha val="43137"/>
                  </a:srgbClr>
                </a:outerShdw>
              </a:effectLst>
            </a:endParaRPr>
          </a:p>
          <a:p>
            <a:pPr marL="285750" lvl="0" indent="-285750">
              <a:buFont typeface="Wingdings" panose="05000000000000000000" pitchFamily="2" charset="2"/>
              <a:buChar char="Ø"/>
            </a:pPr>
            <a:r>
              <a:rPr lang="it-IT" i="1" dirty="0" smtClean="0"/>
              <a:t>gestione </a:t>
            </a:r>
            <a:r>
              <a:rPr lang="it-IT" i="1" dirty="0"/>
              <a:t>degli inviti, location, incarico del docente, a carico di Millennium </a:t>
            </a:r>
          </a:p>
          <a:p>
            <a:pPr marL="285750" lvl="0" indent="-285750">
              <a:buFont typeface="Wingdings" panose="05000000000000000000" pitchFamily="2" charset="2"/>
              <a:buChar char="Ø"/>
            </a:pPr>
            <a:r>
              <a:rPr lang="it-IT" i="1" dirty="0" smtClean="0"/>
              <a:t>al </a:t>
            </a:r>
            <a:r>
              <a:rPr lang="it-IT" b="1" i="1" dirty="0"/>
              <a:t>Partner</a:t>
            </a:r>
            <a:r>
              <a:rPr lang="it-IT" i="1" dirty="0"/>
              <a:t> è riservata la possibilità di presentare la propria offerta anche distribuendo materiale </a:t>
            </a:r>
            <a:r>
              <a:rPr lang="it-IT" i="1" dirty="0" smtClean="0"/>
              <a:t>informativo.</a:t>
            </a:r>
            <a:endParaRPr lang="it-IT" dirty="0"/>
          </a:p>
          <a:p>
            <a:pPr marL="285750" lvl="0" indent="-285750">
              <a:buFont typeface="Wingdings" panose="05000000000000000000" pitchFamily="2" charset="2"/>
              <a:buChar char="Ø"/>
            </a:pPr>
            <a:r>
              <a:rPr lang="it-IT" i="1" dirty="0" smtClean="0"/>
              <a:t>al </a:t>
            </a:r>
            <a:r>
              <a:rPr lang="it-IT" b="1" i="1" dirty="0"/>
              <a:t>Partner</a:t>
            </a:r>
            <a:r>
              <a:rPr lang="it-IT" i="1" dirty="0"/>
              <a:t> è richiesto supporto </a:t>
            </a:r>
            <a:r>
              <a:rPr lang="it-IT" i="1" dirty="0" smtClean="0"/>
              <a:t>per:</a:t>
            </a:r>
          </a:p>
          <a:p>
            <a:pPr lvl="1"/>
            <a:r>
              <a:rPr lang="it-IT" i="1" dirty="0" smtClean="0"/>
              <a:t>accoglienza </a:t>
            </a:r>
            <a:r>
              <a:rPr lang="it-IT" i="1" dirty="0"/>
              <a:t>dei </a:t>
            </a:r>
            <a:r>
              <a:rPr lang="it-IT" i="1" dirty="0" smtClean="0"/>
              <a:t>partecipanti</a:t>
            </a:r>
            <a:endParaRPr lang="it-IT" dirty="0"/>
          </a:p>
          <a:p>
            <a:pPr lvl="1"/>
            <a:r>
              <a:rPr lang="it-IT" i="1" dirty="0" smtClean="0"/>
              <a:t>distribuzione </a:t>
            </a:r>
            <a:r>
              <a:rPr lang="it-IT" i="1" dirty="0"/>
              <a:t>delle cartelline ai </a:t>
            </a:r>
            <a:r>
              <a:rPr lang="it-IT" i="1" dirty="0" smtClean="0"/>
              <a:t>partecipanti</a:t>
            </a:r>
          </a:p>
          <a:p>
            <a:pPr lvl="1"/>
            <a:r>
              <a:rPr lang="it-IT" i="1" dirty="0" smtClean="0"/>
              <a:t>invito </a:t>
            </a:r>
            <a:r>
              <a:rPr lang="it-IT" i="1" dirty="0"/>
              <a:t>alla compilazione e consegna del questionario di </a:t>
            </a:r>
            <a:r>
              <a:rPr lang="it-IT" i="1" dirty="0" smtClean="0"/>
              <a:t>gradimento</a:t>
            </a:r>
          </a:p>
          <a:p>
            <a:pPr lvl="1"/>
            <a:r>
              <a:rPr lang="it-IT" i="1" dirty="0" smtClean="0"/>
              <a:t>firma </a:t>
            </a:r>
            <a:r>
              <a:rPr lang="it-IT" i="1" dirty="0"/>
              <a:t>del registro </a:t>
            </a:r>
            <a:r>
              <a:rPr lang="it-IT" i="1" dirty="0" smtClean="0"/>
              <a:t>presenze</a:t>
            </a:r>
            <a:endParaRPr lang="it-IT" dirty="0"/>
          </a:p>
          <a:p>
            <a:pPr lvl="1"/>
            <a:r>
              <a:rPr lang="it-IT" i="1" dirty="0" smtClean="0"/>
              <a:t>la </a:t>
            </a:r>
            <a:r>
              <a:rPr lang="it-IT" i="1" dirty="0"/>
              <a:t>gestione dell’aula durante la sessione </a:t>
            </a:r>
            <a:r>
              <a:rPr lang="it-IT" i="1" dirty="0" smtClean="0"/>
              <a:t>formativa</a:t>
            </a:r>
            <a:endParaRPr lang="it-IT" dirty="0"/>
          </a:p>
          <a:p>
            <a:pPr marL="285750" lvl="0" indent="-285750">
              <a:buFont typeface="Wingdings" panose="05000000000000000000" pitchFamily="2" charset="2"/>
              <a:buChar char="Ø"/>
            </a:pPr>
            <a:r>
              <a:rPr lang="it-IT" i="1" dirty="0" smtClean="0"/>
              <a:t>al </a:t>
            </a:r>
            <a:r>
              <a:rPr lang="it-IT" b="1" i="1" dirty="0"/>
              <a:t>Partner</a:t>
            </a:r>
            <a:r>
              <a:rPr lang="it-IT" i="1" dirty="0"/>
              <a:t> può essere richiesto supporto per l’organizzazione logistica dell’aula (es. attività di installazione del software sui PC della sala corsi</a:t>
            </a:r>
            <a:r>
              <a:rPr lang="it-IT" i="1" dirty="0" smtClean="0"/>
              <a:t>)</a:t>
            </a:r>
            <a:endParaRPr lang="it-IT" dirty="0"/>
          </a:p>
        </p:txBody>
      </p:sp>
    </p:spTree>
    <p:extLst>
      <p:ext uri="{BB962C8B-B14F-4D97-AF65-F5344CB8AC3E}">
        <p14:creationId xmlns:p14="http://schemas.microsoft.com/office/powerpoint/2010/main" val="4016068947"/>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8268"/>
            <a:ext cx="9144000" cy="6283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269859" y="648838"/>
            <a:ext cx="8748464" cy="2308324"/>
          </a:xfrm>
          <a:prstGeom prst="rect">
            <a:avLst/>
          </a:prstGeom>
          <a:noFill/>
        </p:spPr>
        <p:txBody>
          <a:bodyPr wrap="square" rtlCol="0">
            <a:spAutoFit/>
          </a:bodyPr>
          <a:lstStyle/>
          <a:p>
            <a:pPr algn="ctr">
              <a:lnSpc>
                <a:spcPct val="150000"/>
              </a:lnSpc>
            </a:pPr>
            <a:r>
              <a:rPr lang="it-IT" sz="3200" b="1" dirty="0">
                <a:effectLst>
                  <a:outerShdw blurRad="38100" dist="38100" dir="2700000" algn="tl">
                    <a:srgbClr val="000000">
                      <a:alpha val="43137"/>
                    </a:srgbClr>
                  </a:outerShdw>
                </a:effectLst>
              </a:rPr>
              <a:t>QUALI SONO LE ATTIVITA’ PROPOSTE AL </a:t>
            </a:r>
            <a:r>
              <a:rPr lang="it-IT" sz="3200" b="1" dirty="0" smtClean="0">
                <a:effectLst>
                  <a:outerShdw blurRad="38100" dist="38100" dir="2700000" algn="tl">
                    <a:srgbClr val="000000">
                      <a:alpha val="43137"/>
                    </a:srgbClr>
                  </a:outerShdw>
                </a:effectLst>
              </a:rPr>
              <a:t>PARTNER </a:t>
            </a:r>
            <a:r>
              <a:rPr lang="it-IT" sz="3200" b="1" dirty="0">
                <a:effectLst>
                  <a:outerShdw blurRad="38100" dist="38100" dir="2700000" algn="tl">
                    <a:srgbClr val="000000">
                      <a:alpha val="43137"/>
                    </a:srgbClr>
                  </a:outerShdw>
                </a:effectLst>
              </a:rPr>
              <a:t>‘GOLD’</a:t>
            </a:r>
            <a:endParaRPr lang="it-IT" sz="3200" dirty="0">
              <a:effectLst>
                <a:outerShdw blurRad="38100" dist="38100" dir="2700000" algn="tl">
                  <a:srgbClr val="000000">
                    <a:alpha val="43137"/>
                  </a:srgbClr>
                </a:outerShdw>
              </a:effectLst>
            </a:endParaRPr>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276872"/>
            <a:ext cx="8748464" cy="2369880"/>
          </a:xfrm>
          <a:prstGeom prst="rect">
            <a:avLst/>
          </a:prstGeom>
          <a:solidFill>
            <a:schemeClr val="accent1">
              <a:alpha val="36000"/>
            </a:schemeClr>
          </a:solidFill>
        </p:spPr>
        <p:txBody>
          <a:bodyPr wrap="square" rtlCol="0">
            <a:spAutoFit/>
          </a:bodyPr>
          <a:lstStyle/>
          <a:p>
            <a:pPr lvl="0"/>
            <a:r>
              <a:rPr lang="it-IT" sz="2000" b="1" dirty="0">
                <a:solidFill>
                  <a:schemeClr val="bg1"/>
                </a:solidFill>
                <a:effectLst>
                  <a:outerShdw blurRad="38100" dist="38100" dir="2700000" algn="tl">
                    <a:srgbClr val="000000">
                      <a:alpha val="43137"/>
                    </a:srgbClr>
                  </a:outerShdw>
                </a:effectLst>
              </a:rPr>
              <a:t>Partecipazione ai corsi di formazione organizzati da </a:t>
            </a:r>
            <a:r>
              <a:rPr lang="it-IT" sz="2000" b="1" dirty="0" smtClean="0">
                <a:solidFill>
                  <a:schemeClr val="bg1"/>
                </a:solidFill>
                <a:effectLst>
                  <a:outerShdw blurRad="38100" dist="38100" dir="2700000" algn="tl">
                    <a:srgbClr val="000000">
                      <a:alpha val="43137"/>
                    </a:srgbClr>
                  </a:outerShdw>
                </a:effectLst>
              </a:rPr>
              <a:t>Millennium</a:t>
            </a:r>
          </a:p>
          <a:p>
            <a:pPr lvl="0"/>
            <a:endParaRPr lang="it-IT" sz="2000" b="1" i="1" dirty="0">
              <a:solidFill>
                <a:schemeClr val="bg1"/>
              </a:solidFill>
              <a:effectLst>
                <a:outerShdw blurRad="38100" dist="38100" dir="2700000" algn="tl">
                  <a:srgbClr val="000000">
                    <a:alpha val="43137"/>
                  </a:srgbClr>
                </a:outerShdw>
              </a:effectLst>
            </a:endParaRPr>
          </a:p>
          <a:p>
            <a:pPr lvl="0"/>
            <a:r>
              <a:rPr lang="it-IT" i="1" dirty="0" smtClean="0">
                <a:solidFill>
                  <a:schemeClr val="bg1"/>
                </a:solidFill>
              </a:rPr>
              <a:t>se </a:t>
            </a:r>
            <a:r>
              <a:rPr lang="it-IT" i="1" dirty="0">
                <a:solidFill>
                  <a:schemeClr val="bg1"/>
                </a:solidFill>
              </a:rPr>
              <a:t>il Partner dispone di adeguata sala e del necessario </a:t>
            </a:r>
            <a:r>
              <a:rPr lang="it-IT" i="1" dirty="0" smtClean="0">
                <a:solidFill>
                  <a:schemeClr val="bg1"/>
                </a:solidFill>
              </a:rPr>
              <a:t>equipaggiamento</a:t>
            </a:r>
          </a:p>
          <a:p>
            <a:pPr lvl="0" algn="ctr"/>
            <a:r>
              <a:rPr lang="it-IT" i="1" dirty="0" smtClean="0">
                <a:solidFill>
                  <a:schemeClr val="bg1"/>
                </a:solidFill>
              </a:rPr>
              <a:t>(</a:t>
            </a:r>
            <a:r>
              <a:rPr lang="it-IT" i="1" dirty="0">
                <a:solidFill>
                  <a:schemeClr val="bg1"/>
                </a:solidFill>
              </a:rPr>
              <a:t>PC, video proiettore) </a:t>
            </a:r>
            <a:endParaRPr lang="it-IT" i="1" dirty="0" smtClean="0">
              <a:solidFill>
                <a:schemeClr val="bg1"/>
              </a:solidFill>
            </a:endParaRPr>
          </a:p>
          <a:p>
            <a:pPr lvl="0"/>
            <a:r>
              <a:rPr lang="it-IT" i="1" dirty="0" smtClean="0">
                <a:solidFill>
                  <a:schemeClr val="bg1"/>
                </a:solidFill>
              </a:rPr>
              <a:t>è </a:t>
            </a:r>
            <a:r>
              <a:rPr lang="it-IT" i="1" dirty="0">
                <a:solidFill>
                  <a:schemeClr val="bg1"/>
                </a:solidFill>
              </a:rPr>
              <a:t>possibile organizzare il corso presso la sede del Partner </a:t>
            </a:r>
            <a:endParaRPr lang="it-IT" dirty="0" smtClean="0">
              <a:solidFill>
                <a:schemeClr val="bg1"/>
              </a:solidFill>
            </a:endParaRPr>
          </a:p>
          <a:p>
            <a:pPr lvl="0"/>
            <a:endParaRPr lang="it-IT" i="1" dirty="0">
              <a:solidFill>
                <a:schemeClr val="bg1"/>
              </a:solidFill>
            </a:endParaRPr>
          </a:p>
          <a:p>
            <a:pPr lvl="0"/>
            <a:r>
              <a:rPr lang="it-IT" i="1" dirty="0" smtClean="0">
                <a:solidFill>
                  <a:schemeClr val="bg1"/>
                </a:solidFill>
              </a:rPr>
              <a:t>Può venire richiesta al Partner la  disponibilità  </a:t>
            </a:r>
            <a:r>
              <a:rPr lang="it-IT" i="1" dirty="0">
                <a:solidFill>
                  <a:schemeClr val="bg1"/>
                </a:solidFill>
              </a:rPr>
              <a:t>a partecipare a corsi di formazione in zone diverse da quelle in cui opera (in alcune regioni non abbiamo partner!)</a:t>
            </a:r>
            <a:endParaRPr lang="it-IT" dirty="0">
              <a:solidFill>
                <a:schemeClr val="bg1"/>
              </a:solidFill>
            </a:endParaRPr>
          </a:p>
        </p:txBody>
      </p:sp>
    </p:spTree>
    <p:extLst>
      <p:ext uri="{BB962C8B-B14F-4D97-AF65-F5344CB8AC3E}">
        <p14:creationId xmlns:p14="http://schemas.microsoft.com/office/powerpoint/2010/main" val="2371308847"/>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61000"/>
                    </a14:imgEffect>
                  </a14:imgLayer>
                </a14:imgProps>
              </a:ext>
              <a:ext uri="{28A0092B-C50C-407E-A947-70E740481C1C}">
                <a14:useLocalDpi xmlns:a14="http://schemas.microsoft.com/office/drawing/2010/main" val="0"/>
              </a:ext>
            </a:extLst>
          </a:blip>
          <a:srcRect/>
          <a:stretch>
            <a:fillRect/>
          </a:stretch>
        </p:blipFill>
        <p:spPr bwMode="auto">
          <a:xfrm>
            <a:off x="1566003" y="639851"/>
            <a:ext cx="6156176" cy="5340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269859" y="648838"/>
            <a:ext cx="8748464" cy="2232021"/>
          </a:xfrm>
          <a:prstGeom prst="rect">
            <a:avLst/>
          </a:prstGeom>
          <a:noFill/>
        </p:spPr>
        <p:txBody>
          <a:bodyPr wrap="square" rtlCol="0">
            <a:spAutoFit/>
          </a:bodyPr>
          <a:lstStyle/>
          <a:p>
            <a:pPr algn="ctr">
              <a:lnSpc>
                <a:spcPct val="150000"/>
              </a:lnSpc>
            </a:pPr>
            <a:r>
              <a:rPr lang="it-IT" sz="3200" b="1" dirty="0"/>
              <a:t>QUALI SONO LE ATTIVITA’ PROPOSTE AL </a:t>
            </a:r>
            <a:r>
              <a:rPr lang="it-IT" sz="3200" b="1" dirty="0" smtClean="0"/>
              <a:t>PARTNER </a:t>
            </a:r>
            <a:r>
              <a:rPr lang="it-IT" sz="3200" b="1" dirty="0"/>
              <a:t>‘GOLD’</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269859" y="2060848"/>
            <a:ext cx="8748464" cy="2308324"/>
          </a:xfrm>
          <a:prstGeom prst="rect">
            <a:avLst/>
          </a:prstGeom>
          <a:noFill/>
        </p:spPr>
        <p:txBody>
          <a:bodyPr wrap="square" rtlCol="0">
            <a:spAutoFit/>
          </a:bodyPr>
          <a:lstStyle/>
          <a:p>
            <a:pPr lvl="0"/>
            <a:endParaRPr lang="it-IT" dirty="0" smtClean="0"/>
          </a:p>
          <a:p>
            <a:pPr marL="285750" lvl="0" indent="-285750">
              <a:buFont typeface="Wingdings" panose="05000000000000000000" pitchFamily="2" charset="2"/>
              <a:buChar char="Ø"/>
            </a:pPr>
            <a:r>
              <a:rPr lang="it-IT" b="1" dirty="0" smtClean="0"/>
              <a:t>Attività </a:t>
            </a:r>
            <a:r>
              <a:rPr lang="it-IT" b="1" dirty="0"/>
              <a:t>di installazione presso Clienti Millennium (</a:t>
            </a:r>
            <a:r>
              <a:rPr lang="it-IT" b="1" dirty="0" err="1"/>
              <a:t>Postgres</a:t>
            </a:r>
            <a:r>
              <a:rPr lang="it-IT" b="1" dirty="0"/>
              <a:t>, DEMA, etc.. )</a:t>
            </a:r>
          </a:p>
          <a:p>
            <a:pPr lvl="1"/>
            <a:r>
              <a:rPr lang="it-IT" i="1" dirty="0"/>
              <a:t>presso i propri Clienti ma anche in zone diverse se di interesse del </a:t>
            </a:r>
            <a:r>
              <a:rPr lang="it-IT" i="1" dirty="0" smtClean="0"/>
              <a:t>Partner</a:t>
            </a:r>
          </a:p>
          <a:p>
            <a:pPr lvl="1"/>
            <a:endParaRPr lang="it-IT" dirty="0"/>
          </a:p>
          <a:p>
            <a:pPr marL="285750" lvl="0" indent="-285750">
              <a:buFont typeface="Wingdings" panose="05000000000000000000" pitchFamily="2" charset="2"/>
              <a:buChar char="Ø"/>
            </a:pPr>
            <a:r>
              <a:rPr lang="it-IT" b="1" dirty="0" smtClean="0"/>
              <a:t>Realizzazione di Millennium </a:t>
            </a:r>
            <a:r>
              <a:rPr lang="it-IT" b="1" dirty="0"/>
              <a:t>Point</a:t>
            </a:r>
          </a:p>
          <a:p>
            <a:pPr lvl="1"/>
            <a:r>
              <a:rPr lang="it-IT" i="1" dirty="0" smtClean="0"/>
              <a:t>Punti vendita dedicati alla presentazione dei prodotti </a:t>
            </a:r>
            <a:r>
              <a:rPr lang="it-IT" i="1" dirty="0" err="1" smtClean="0"/>
              <a:t>Millewin</a:t>
            </a:r>
            <a:r>
              <a:rPr lang="it-IT" i="1" dirty="0" smtClean="0"/>
              <a:t> presso la propria struttura o durante eventi </a:t>
            </a:r>
          </a:p>
          <a:p>
            <a:pPr lvl="1"/>
            <a:r>
              <a:rPr lang="it-IT" i="1" dirty="0" smtClean="0"/>
              <a:t>Questi eventi verranno pubblicizzati sul sito e tramite mailing list ai medici.</a:t>
            </a:r>
            <a:endParaRPr lang="it-IT"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3651" y="4653136"/>
            <a:ext cx="7240880" cy="1536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710121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576064" y="908720"/>
            <a:ext cx="8460432" cy="4524315"/>
          </a:xfrm>
          <a:prstGeom prst="rect">
            <a:avLst/>
          </a:prstGeom>
          <a:noFill/>
        </p:spPr>
        <p:txBody>
          <a:bodyPr wrap="square" rtlCol="0">
            <a:spAutoFit/>
          </a:bodyPr>
          <a:lstStyle/>
          <a:p>
            <a:pPr>
              <a:lnSpc>
                <a:spcPct val="150000"/>
              </a:lnSpc>
            </a:pPr>
            <a:r>
              <a:rPr lang="it-IT" sz="3200" b="1" dirty="0" smtClean="0">
                <a:solidFill>
                  <a:schemeClr val="tx2"/>
                </a:solidFill>
                <a:latin typeface="+mj-lt"/>
              </a:rPr>
              <a:t>Pomeriggio Tecnico: accenni</a:t>
            </a:r>
          </a:p>
          <a:p>
            <a:pPr marL="457200" indent="-457200">
              <a:lnSpc>
                <a:spcPct val="150000"/>
              </a:lnSpc>
              <a:buFont typeface="Wingdings" panose="05000000000000000000" pitchFamily="2" charset="2"/>
              <a:buChar char="Ø"/>
            </a:pPr>
            <a:r>
              <a:rPr lang="it-IT" sz="3200" b="1" dirty="0" err="1" smtClean="0">
                <a:solidFill>
                  <a:schemeClr val="tx2"/>
                </a:solidFill>
                <a:latin typeface="+mj-lt"/>
              </a:rPr>
              <a:t>Millegpg</a:t>
            </a:r>
            <a:r>
              <a:rPr lang="it-IT" sz="3200" b="1" dirty="0" smtClean="0">
                <a:solidFill>
                  <a:schemeClr val="tx2"/>
                </a:solidFill>
                <a:latin typeface="+mj-lt"/>
              </a:rPr>
              <a:t>				</a:t>
            </a:r>
          </a:p>
          <a:p>
            <a:pPr marL="457200" indent="-457200">
              <a:lnSpc>
                <a:spcPct val="150000"/>
              </a:lnSpc>
              <a:buFont typeface="Wingdings" panose="05000000000000000000" pitchFamily="2" charset="2"/>
              <a:buChar char="Ø"/>
            </a:pPr>
            <a:r>
              <a:rPr lang="it-IT" sz="3200" b="1" dirty="0" err="1" smtClean="0">
                <a:solidFill>
                  <a:schemeClr val="tx2"/>
                </a:solidFill>
                <a:latin typeface="+mj-lt"/>
              </a:rPr>
              <a:t>MilleGPGCloud</a:t>
            </a:r>
            <a:r>
              <a:rPr lang="it-IT" sz="3200" b="1" dirty="0" smtClean="0">
                <a:solidFill>
                  <a:schemeClr val="tx2"/>
                </a:solidFill>
                <a:latin typeface="+mj-lt"/>
              </a:rPr>
              <a:t>		</a:t>
            </a:r>
          </a:p>
          <a:p>
            <a:pPr marL="457200" indent="-457200">
              <a:lnSpc>
                <a:spcPct val="150000"/>
              </a:lnSpc>
              <a:buFont typeface="Wingdings" panose="05000000000000000000" pitchFamily="2" charset="2"/>
              <a:buChar char="Ø"/>
            </a:pPr>
            <a:r>
              <a:rPr lang="it-IT" sz="3200" b="1" dirty="0" smtClean="0">
                <a:solidFill>
                  <a:schemeClr val="tx2"/>
                </a:solidFill>
                <a:latin typeface="+mj-lt"/>
              </a:rPr>
              <a:t>Domande e Risposte</a:t>
            </a:r>
          </a:p>
          <a:p>
            <a:pPr marL="457200" indent="-457200">
              <a:lnSpc>
                <a:spcPct val="150000"/>
              </a:lnSpc>
              <a:buFont typeface="Wingdings" panose="05000000000000000000" pitchFamily="2" charset="2"/>
              <a:buChar char="Ø"/>
            </a:pPr>
            <a:r>
              <a:rPr lang="it-IT" sz="3200" b="1" dirty="0" smtClean="0">
                <a:solidFill>
                  <a:schemeClr val="tx2"/>
                </a:solidFill>
                <a:latin typeface="+mj-lt"/>
              </a:rPr>
              <a:t>In un prossimo futuro…….   ( Marco Saletti )</a:t>
            </a:r>
          </a:p>
          <a:p>
            <a:pPr marL="457200" indent="-457200">
              <a:lnSpc>
                <a:spcPct val="150000"/>
              </a:lnSpc>
              <a:buFont typeface="Wingdings" panose="05000000000000000000" pitchFamily="2" charset="2"/>
              <a:buChar char="Ø"/>
            </a:pPr>
            <a:r>
              <a:rPr lang="it-IT" sz="3200" b="1" dirty="0" smtClean="0">
                <a:solidFill>
                  <a:schemeClr val="tx2"/>
                </a:solidFill>
                <a:latin typeface="+mj-lt"/>
              </a:rPr>
              <a:t>Chiusura giornata</a:t>
            </a: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 Agenda</a:t>
            </a:r>
            <a:endParaRPr lang="it-IT" sz="4000" b="1" dirty="0">
              <a:solidFill>
                <a:schemeClr val="bg1"/>
              </a:solidFill>
            </a:endParaRPr>
          </a:p>
        </p:txBody>
      </p:sp>
    </p:spTree>
    <p:extLst>
      <p:ext uri="{BB962C8B-B14F-4D97-AF65-F5344CB8AC3E}">
        <p14:creationId xmlns:p14="http://schemas.microsoft.com/office/powerpoint/2010/main" val="2653877931"/>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1478418"/>
          </a:xfrm>
          <a:prstGeom prst="rect">
            <a:avLst/>
          </a:prstGeom>
          <a:noFill/>
        </p:spPr>
        <p:txBody>
          <a:bodyPr wrap="square" rtlCol="0">
            <a:spAutoFit/>
          </a:bodyPr>
          <a:lstStyle/>
          <a:p>
            <a:pPr algn="ctr">
              <a:lnSpc>
                <a:spcPct val="150000"/>
              </a:lnSpc>
            </a:pPr>
            <a:r>
              <a:rPr lang="it-IT" sz="3200" b="1" dirty="0"/>
              <a:t>MODALITA’ DI COLLABORAZIONE PER LO SVILUPPO DI UNA BUONA </a:t>
            </a:r>
            <a:r>
              <a:rPr lang="it-IT" sz="3200" b="1" dirty="0" smtClean="0"/>
              <a:t>SINERGIA</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125760" y="2938011"/>
            <a:ext cx="8748464" cy="2031325"/>
          </a:xfrm>
          <a:prstGeom prst="rect">
            <a:avLst/>
          </a:prstGeom>
          <a:noFill/>
        </p:spPr>
        <p:txBody>
          <a:bodyPr wrap="square" rtlCol="0">
            <a:spAutoFit/>
          </a:bodyPr>
          <a:lstStyle/>
          <a:p>
            <a:pPr marL="285750" lvl="0" indent="-285750">
              <a:buFont typeface="Wingdings" panose="05000000000000000000" pitchFamily="2" charset="2"/>
              <a:buChar char="Ø"/>
            </a:pPr>
            <a:r>
              <a:rPr lang="it-IT" b="1" dirty="0" smtClean="0"/>
              <a:t>Gestione </a:t>
            </a:r>
            <a:r>
              <a:rPr lang="it-IT" b="1" dirty="0"/>
              <a:t>delle emergenze </a:t>
            </a:r>
            <a:r>
              <a:rPr lang="it-IT" dirty="0"/>
              <a:t>(non tutte sono emergenze</a:t>
            </a:r>
            <a:r>
              <a:rPr lang="it-IT" dirty="0" smtClean="0"/>
              <a:t>!)</a:t>
            </a:r>
          </a:p>
          <a:p>
            <a:pPr lvl="0"/>
            <a:endParaRPr lang="it-IT" dirty="0"/>
          </a:p>
          <a:p>
            <a:pPr marL="285750" lvl="0" indent="-285750">
              <a:buFont typeface="Wingdings" panose="05000000000000000000" pitchFamily="2" charset="2"/>
              <a:buChar char="Ø"/>
            </a:pPr>
            <a:r>
              <a:rPr lang="it-IT" b="1" dirty="0" smtClean="0"/>
              <a:t>Modalità </a:t>
            </a:r>
            <a:r>
              <a:rPr lang="it-IT" b="1" dirty="0"/>
              <a:t>di invio degli ordini sottoscritti dai Medici a </a:t>
            </a:r>
            <a:r>
              <a:rPr lang="it-IT" b="1" dirty="0" smtClean="0"/>
              <a:t>Millennium</a:t>
            </a:r>
          </a:p>
          <a:p>
            <a:pPr lvl="1"/>
            <a:r>
              <a:rPr lang="it-IT" dirty="0" smtClean="0"/>
              <a:t>(</a:t>
            </a:r>
            <a:r>
              <a:rPr lang="it-IT" dirty="0"/>
              <a:t>è importante che il contratto riporti il timbro del Partner, che i contratti siano trasmessi integralmente e completi di dati e firme richieste, </a:t>
            </a:r>
            <a:r>
              <a:rPr lang="it-IT" dirty="0" err="1"/>
              <a:t>etc</a:t>
            </a:r>
            <a:r>
              <a:rPr lang="it-IT" dirty="0"/>
              <a:t> </a:t>
            </a:r>
            <a:r>
              <a:rPr lang="it-IT" dirty="0" smtClean="0"/>
              <a:t>)</a:t>
            </a:r>
          </a:p>
          <a:p>
            <a:pPr lvl="0"/>
            <a:endParaRPr lang="it-IT" dirty="0"/>
          </a:p>
          <a:p>
            <a:pPr marL="285750" lvl="0" indent="-285750">
              <a:buFont typeface="Wingdings" panose="05000000000000000000" pitchFamily="2" charset="2"/>
              <a:buChar char="Ø"/>
            </a:pPr>
            <a:r>
              <a:rPr lang="it-IT" b="1" dirty="0" smtClean="0"/>
              <a:t>Gestione </a:t>
            </a:r>
            <a:r>
              <a:rPr lang="it-IT" b="1" dirty="0"/>
              <a:t>‘attenta’ della </a:t>
            </a:r>
            <a:r>
              <a:rPr lang="it-IT" b="1" dirty="0" smtClean="0"/>
              <a:t>privacy </a:t>
            </a:r>
            <a:r>
              <a:rPr lang="it-IT" dirty="0" smtClean="0"/>
              <a:t>( Diffusione di Foto dei corsi , </a:t>
            </a:r>
            <a:r>
              <a:rPr lang="it-IT" dirty="0" err="1" smtClean="0"/>
              <a:t>etc</a:t>
            </a:r>
            <a:r>
              <a:rPr lang="it-IT" dirty="0" smtClean="0"/>
              <a:t> )</a:t>
            </a:r>
            <a:endParaRPr lang="it-IT" dirty="0"/>
          </a:p>
        </p:txBody>
      </p:sp>
    </p:spTree>
    <p:extLst>
      <p:ext uri="{BB962C8B-B14F-4D97-AF65-F5344CB8AC3E}">
        <p14:creationId xmlns:p14="http://schemas.microsoft.com/office/powerpoint/2010/main" val="3405330543"/>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308324"/>
          </a:xfrm>
          <a:prstGeom prst="rect">
            <a:avLst/>
          </a:prstGeom>
          <a:noFill/>
        </p:spPr>
        <p:txBody>
          <a:bodyPr wrap="square" rtlCol="0">
            <a:spAutoFit/>
          </a:bodyPr>
          <a:lstStyle/>
          <a:p>
            <a:pPr algn="ctr">
              <a:lnSpc>
                <a:spcPct val="150000"/>
              </a:lnSpc>
            </a:pPr>
            <a:r>
              <a:rPr lang="it-IT" sz="3200" b="1" dirty="0"/>
              <a:t>PROPOSTA DI CONTRATTO RISERVATA AL PARTNER ‘GOLD’</a:t>
            </a:r>
            <a:r>
              <a:rPr lang="it-IT" sz="3200" b="1" dirty="0" smtClean="0"/>
              <a:t>’</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1691680" y="2957162"/>
            <a:ext cx="5760640" cy="2800767"/>
          </a:xfrm>
          <a:prstGeom prst="rect">
            <a:avLst/>
          </a:prstGeom>
          <a:noFill/>
        </p:spPr>
        <p:txBody>
          <a:bodyPr wrap="square" rtlCol="0">
            <a:spAutoFit/>
          </a:bodyPr>
          <a:lstStyle/>
          <a:p>
            <a:pPr lvl="0" algn="ctr"/>
            <a:r>
              <a:rPr lang="it-IT" sz="3200" b="1" dirty="0"/>
              <a:t>R</a:t>
            </a:r>
            <a:r>
              <a:rPr lang="it-IT" sz="3200" b="1" dirty="0" smtClean="0"/>
              <a:t>oyalty </a:t>
            </a:r>
            <a:r>
              <a:rPr lang="it-IT" sz="3200" b="1" dirty="0"/>
              <a:t>vendite</a:t>
            </a:r>
          </a:p>
          <a:p>
            <a:pPr lvl="0"/>
            <a:endParaRPr lang="it-IT" dirty="0" smtClean="0"/>
          </a:p>
          <a:p>
            <a:pPr lvl="0"/>
            <a:r>
              <a:rPr lang="it-IT" dirty="0" smtClean="0"/>
              <a:t>€30,00 all’anno per ogni nuovo contratto </a:t>
            </a:r>
            <a:r>
              <a:rPr lang="it-IT" dirty="0" err="1" smtClean="0"/>
              <a:t>Millewin</a:t>
            </a:r>
            <a:endParaRPr lang="it-IT" dirty="0" smtClean="0"/>
          </a:p>
          <a:p>
            <a:pPr lvl="0"/>
            <a:r>
              <a:rPr lang="it-IT" dirty="0" smtClean="0"/>
              <a:t>€30,00 all’anno per ogni nuovo contratto RRSNET</a:t>
            </a:r>
          </a:p>
          <a:p>
            <a:pPr lvl="0"/>
            <a:r>
              <a:rPr lang="it-IT" dirty="0" smtClean="0"/>
              <a:t>€20,00 una tantum per ogni nuovo contratto </a:t>
            </a:r>
            <a:r>
              <a:rPr lang="it-IT" dirty="0" err="1" smtClean="0"/>
              <a:t>Millelight</a:t>
            </a:r>
            <a:endParaRPr lang="it-IT" dirty="0" smtClean="0"/>
          </a:p>
          <a:p>
            <a:pPr lvl="0"/>
            <a:r>
              <a:rPr lang="it-IT" dirty="0" smtClean="0"/>
              <a:t>€20,00 una tantum per ogni nuovo </a:t>
            </a:r>
            <a:r>
              <a:rPr lang="it-IT" dirty="0" err="1" smtClean="0"/>
              <a:t>Millegpg</a:t>
            </a:r>
            <a:endParaRPr lang="it-IT" dirty="0" smtClean="0"/>
          </a:p>
          <a:p>
            <a:pPr lvl="0"/>
            <a:endParaRPr lang="it-IT" dirty="0"/>
          </a:p>
          <a:p>
            <a:pPr lvl="0"/>
            <a:r>
              <a:rPr lang="it-IT" dirty="0" smtClean="0"/>
              <a:t>L’annualità termina al termine del contratto del medico</a:t>
            </a:r>
          </a:p>
          <a:p>
            <a:pPr lvl="0"/>
            <a:r>
              <a:rPr lang="it-IT" dirty="0" smtClean="0"/>
              <a:t>Il riconoscimento parte dal 1 gennaio 2016</a:t>
            </a:r>
            <a:endParaRPr lang="it-IT"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6835" y="1916832"/>
            <a:ext cx="2443224" cy="1832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3139288"/>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308324"/>
          </a:xfrm>
          <a:prstGeom prst="rect">
            <a:avLst/>
          </a:prstGeom>
          <a:noFill/>
        </p:spPr>
        <p:txBody>
          <a:bodyPr wrap="square" rtlCol="0">
            <a:spAutoFit/>
          </a:bodyPr>
          <a:lstStyle/>
          <a:p>
            <a:pPr algn="ctr">
              <a:lnSpc>
                <a:spcPct val="150000"/>
              </a:lnSpc>
            </a:pPr>
            <a:r>
              <a:rPr lang="it-IT" sz="3200" b="1" dirty="0"/>
              <a:t>PROPOSTA DI CONTRATTO RISERVATA AL PARTNER ‘GOLD’</a:t>
            </a:r>
            <a:r>
              <a:rPr lang="it-IT" sz="3200" b="1" dirty="0" smtClean="0"/>
              <a:t>’</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1952836" y="2957162"/>
            <a:ext cx="5427476" cy="1415772"/>
          </a:xfrm>
          <a:prstGeom prst="rect">
            <a:avLst/>
          </a:prstGeom>
          <a:noFill/>
        </p:spPr>
        <p:txBody>
          <a:bodyPr wrap="square" rtlCol="0">
            <a:spAutoFit/>
          </a:bodyPr>
          <a:lstStyle/>
          <a:p>
            <a:pPr lvl="0" algn="ctr"/>
            <a:r>
              <a:rPr lang="it-IT" sz="3200" b="1" dirty="0">
                <a:effectLst>
                  <a:outerShdw blurRad="38100" dist="38100" dir="2700000" algn="tl">
                    <a:srgbClr val="000000">
                      <a:alpha val="43137"/>
                    </a:srgbClr>
                  </a:outerShdw>
                </a:effectLst>
              </a:rPr>
              <a:t>meccanismo incentivante</a:t>
            </a:r>
          </a:p>
          <a:p>
            <a:pPr lvl="0"/>
            <a:endParaRPr lang="it-IT" dirty="0" smtClean="0"/>
          </a:p>
          <a:p>
            <a:pPr lvl="0" algn="ctr"/>
            <a:r>
              <a:rPr lang="it-IT" dirty="0" smtClean="0"/>
              <a:t>Bonus del 5% al raggiungimento dei 100 Contratti in un anno </a:t>
            </a:r>
            <a:endParaRPr lang="it-IT" dirty="0"/>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17796"/>
            <a:ext cx="1439738" cy="204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9395329"/>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2308324"/>
          </a:xfrm>
          <a:prstGeom prst="rect">
            <a:avLst/>
          </a:prstGeom>
          <a:noFill/>
        </p:spPr>
        <p:txBody>
          <a:bodyPr wrap="square" rtlCol="0">
            <a:spAutoFit/>
          </a:bodyPr>
          <a:lstStyle/>
          <a:p>
            <a:pPr algn="ctr">
              <a:lnSpc>
                <a:spcPct val="150000"/>
              </a:lnSpc>
            </a:pPr>
            <a:r>
              <a:rPr lang="it-IT" sz="3200" b="1" dirty="0"/>
              <a:t>PROPOSTA DI CONTRATTO RISERVATA AL PARTNER ‘GOLD’</a:t>
            </a:r>
            <a:r>
              <a:rPr lang="it-IT" sz="3200" b="1" dirty="0" smtClean="0"/>
              <a:t>’</a:t>
            </a: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816566" y="2852936"/>
            <a:ext cx="7560840" cy="2185214"/>
          </a:xfrm>
          <a:prstGeom prst="rect">
            <a:avLst/>
          </a:prstGeom>
          <a:noFill/>
        </p:spPr>
        <p:txBody>
          <a:bodyPr wrap="square" rtlCol="0">
            <a:spAutoFit/>
          </a:bodyPr>
          <a:lstStyle/>
          <a:p>
            <a:pPr lvl="0" algn="ctr"/>
            <a:r>
              <a:rPr lang="it-IT" sz="3200" b="1" dirty="0">
                <a:effectLst>
                  <a:outerShdw blurRad="38100" dist="38100" dir="2700000" algn="tl">
                    <a:srgbClr val="000000">
                      <a:alpha val="43137"/>
                    </a:srgbClr>
                  </a:outerShdw>
                </a:effectLst>
              </a:rPr>
              <a:t>compenso per installazioni commissionate da Millennium</a:t>
            </a:r>
          </a:p>
          <a:p>
            <a:pPr lvl="0"/>
            <a:endParaRPr lang="it-IT" dirty="0" smtClean="0"/>
          </a:p>
          <a:p>
            <a:pPr lvl="0"/>
            <a:r>
              <a:rPr lang="it-IT" dirty="0" smtClean="0"/>
              <a:t>€13,00 per ogni stazione migrata a </a:t>
            </a:r>
            <a:r>
              <a:rPr lang="it-IT" dirty="0" err="1" smtClean="0"/>
              <a:t>Postgresql</a:t>
            </a:r>
            <a:endParaRPr lang="it-IT" dirty="0" smtClean="0"/>
          </a:p>
          <a:p>
            <a:pPr lvl="0"/>
            <a:r>
              <a:rPr lang="it-IT" dirty="0" smtClean="0"/>
              <a:t>€25,00 per installazioni </a:t>
            </a:r>
            <a:r>
              <a:rPr lang="it-IT" dirty="0" err="1" smtClean="0"/>
              <a:t>Add-ON</a:t>
            </a:r>
            <a:endParaRPr lang="it-IT" dirty="0" smtClean="0"/>
          </a:p>
          <a:p>
            <a:r>
              <a:rPr lang="it-IT" dirty="0" smtClean="0"/>
              <a:t>€33,00 </a:t>
            </a:r>
            <a:r>
              <a:rPr lang="it-IT" dirty="0"/>
              <a:t>per ogni stazione migrata a </a:t>
            </a:r>
            <a:r>
              <a:rPr lang="it-IT" dirty="0" err="1" smtClean="0"/>
              <a:t>Postgresql</a:t>
            </a:r>
            <a:r>
              <a:rPr lang="it-IT" dirty="0" smtClean="0"/>
              <a:t> + installazione </a:t>
            </a:r>
            <a:r>
              <a:rPr lang="it-IT" dirty="0" err="1" smtClean="0"/>
              <a:t>Add-ON</a:t>
            </a:r>
            <a:endParaRPr lang="it-IT"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95607"/>
            <a:ext cx="1944216" cy="1555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2915411"/>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1569660"/>
          </a:xfrm>
          <a:prstGeom prst="rect">
            <a:avLst/>
          </a:prstGeom>
          <a:noFill/>
        </p:spPr>
        <p:txBody>
          <a:bodyPr wrap="square" rtlCol="0">
            <a:spAutoFit/>
          </a:bodyPr>
          <a:lstStyle/>
          <a:p>
            <a:pPr algn="ctr">
              <a:lnSpc>
                <a:spcPct val="150000"/>
              </a:lnSpc>
            </a:pPr>
            <a:endParaRPr lang="it-IT" sz="3200" dirty="0"/>
          </a:p>
          <a:p>
            <a:pPr>
              <a:lnSpc>
                <a:spcPct val="150000"/>
              </a:lnSpc>
            </a:pPr>
            <a:endParaRPr lang="it-IT" sz="3200" b="1" dirty="0" smtClean="0">
              <a:solidFill>
                <a:schemeClr val="tx2"/>
              </a:solidFill>
              <a:latin typeface="+mj-lt"/>
            </a:endParaRPr>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3" name="Rettangolo 2"/>
          <p:cNvSpPr/>
          <p:nvPr/>
        </p:nvSpPr>
        <p:spPr>
          <a:xfrm>
            <a:off x="656632" y="1124744"/>
            <a:ext cx="7686720" cy="258532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it-IT"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Asso WEB</a:t>
            </a:r>
          </a:p>
          <a:p>
            <a:pPr algn="ctr"/>
            <a:r>
              <a:rPr lang="it-IT"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Gestione </a:t>
            </a:r>
            <a:r>
              <a:rPr lang="it-IT" sz="5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Ticketing</a:t>
            </a:r>
            <a:endParaRPr lang="it-IT"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it-IT"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CasellaDiTesto 5"/>
          <p:cNvSpPr txBox="1"/>
          <p:nvPr/>
        </p:nvSpPr>
        <p:spPr>
          <a:xfrm>
            <a:off x="2843808" y="3140968"/>
            <a:ext cx="2980239" cy="646331"/>
          </a:xfrm>
          <a:prstGeom prst="rect">
            <a:avLst/>
          </a:prstGeom>
          <a:noFill/>
        </p:spPr>
        <p:txBody>
          <a:bodyPr wrap="none" rtlCol="0">
            <a:spAutoFit/>
          </a:bodyPr>
          <a:lstStyle/>
          <a:p>
            <a:pPr algn="ctr"/>
            <a:r>
              <a:rPr lang="it-IT" b="1" dirty="0" smtClean="0">
                <a:effectLst>
                  <a:outerShdw blurRad="38100" dist="38100" dir="2700000" algn="tl">
                    <a:srgbClr val="000000">
                      <a:alpha val="43137"/>
                    </a:srgbClr>
                  </a:outerShdw>
                </a:effectLst>
              </a:rPr>
              <a:t>Sandra Stefanacci</a:t>
            </a:r>
          </a:p>
          <a:p>
            <a:pPr algn="ctr"/>
            <a:r>
              <a:rPr lang="it-IT" b="1" dirty="0" err="1" smtClean="0">
                <a:effectLst>
                  <a:outerShdw blurRad="38100" dist="38100" dir="2700000" algn="tl">
                    <a:srgbClr val="000000">
                      <a:alpha val="43137"/>
                    </a:srgbClr>
                  </a:outerShdw>
                </a:effectLst>
              </a:rPr>
              <a:t>Resp</a:t>
            </a:r>
            <a:r>
              <a:rPr lang="it-IT" b="1" dirty="0" smtClean="0">
                <a:effectLst>
                  <a:outerShdw blurRad="38100" dist="38100" dir="2700000" algn="tl">
                    <a:srgbClr val="000000">
                      <a:alpha val="43137"/>
                    </a:srgbClr>
                  </a:outerShdw>
                </a:effectLst>
              </a:rPr>
              <a:t>. Assistenza Tecnica</a:t>
            </a:r>
            <a:endParaRPr lang="it-IT"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04585347"/>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804" y="908720"/>
            <a:ext cx="7475437" cy="5202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2577604" y="4077072"/>
            <a:ext cx="5184576" cy="1723549"/>
          </a:xfrm>
          <a:prstGeom prst="rect">
            <a:avLst/>
          </a:prstGeom>
          <a:noFill/>
        </p:spPr>
        <p:txBody>
          <a:bodyPr wrap="square" rtlCol="0">
            <a:spAutoFit/>
          </a:bodyPr>
          <a:lstStyle/>
          <a:p>
            <a:pPr algn="ctr"/>
            <a:endParaRPr lang="it-IT" dirty="0" smtClean="0"/>
          </a:p>
          <a:p>
            <a:pPr algn="ctr"/>
            <a:endParaRPr lang="it-IT" sz="8800" b="1" dirty="0">
              <a:solidFill>
                <a:srgbClr val="C00000"/>
              </a:solidFill>
              <a:latin typeface="+mj-lt"/>
              <a:cs typeface="ＭＳ Ｐゴシック" pitchFamily="-107" charset="-128"/>
            </a:endParaRPr>
          </a:p>
        </p:txBody>
      </p:sp>
      <p:sp>
        <p:nvSpPr>
          <p:cNvPr id="3" name="Rettangolo 2"/>
          <p:cNvSpPr/>
          <p:nvPr/>
        </p:nvSpPr>
        <p:spPr>
          <a:xfrm>
            <a:off x="1298516" y="-27384"/>
            <a:ext cx="6147837" cy="769441"/>
          </a:xfrm>
          <a:prstGeom prst="rect">
            <a:avLst/>
          </a:prstGeom>
        </p:spPr>
        <p:txBody>
          <a:bodyPr wrap="none">
            <a:spAutoFit/>
          </a:bodyPr>
          <a:lstStyle/>
          <a:p>
            <a:pPr algn="ctr"/>
            <a:r>
              <a:rPr lang="it-IT" sz="4400" b="1" dirty="0" smtClean="0">
                <a:solidFill>
                  <a:schemeClr val="bg1"/>
                </a:solidFill>
              </a:rPr>
              <a:t>Firenze 18 Marzo </a:t>
            </a:r>
            <a:r>
              <a:rPr lang="it-IT" sz="4400" b="1" dirty="0">
                <a:solidFill>
                  <a:schemeClr val="bg1"/>
                </a:solidFill>
              </a:rPr>
              <a:t>2016</a:t>
            </a:r>
          </a:p>
        </p:txBody>
      </p:sp>
      <p:sp>
        <p:nvSpPr>
          <p:cNvPr id="4" name="Rettangolo 3"/>
          <p:cNvSpPr/>
          <p:nvPr/>
        </p:nvSpPr>
        <p:spPr>
          <a:xfrm>
            <a:off x="3374902" y="4653136"/>
            <a:ext cx="2839240" cy="923330"/>
          </a:xfrm>
          <a:prstGeom prst="rect">
            <a:avLst/>
          </a:prstGeom>
          <a:noFill/>
        </p:spPr>
        <p:txBody>
          <a:bodyPr wrap="none" lIns="91440" tIns="45720" rIns="91440" bIns="45720">
            <a:spAutoFit/>
          </a:bodyPr>
          <a:lstStyle/>
          <a:p>
            <a:pPr algn="ctr"/>
            <a:r>
              <a:rPr lang="it-IT"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Fame !?</a:t>
            </a:r>
            <a:endParaRPr lang="it-IT"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4124968305"/>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Rettangolo 1"/>
          <p:cNvSpPr/>
          <p:nvPr/>
        </p:nvSpPr>
        <p:spPr>
          <a:xfrm>
            <a:off x="719572" y="2205534"/>
            <a:ext cx="7560840" cy="341632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it-IT"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PARTNER</a:t>
            </a:r>
          </a:p>
          <a:p>
            <a:pPr algn="ctr"/>
            <a:r>
              <a:rPr lang="it-IT" sz="7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GOLD</a:t>
            </a:r>
          </a:p>
          <a:p>
            <a:pPr algn="ctr"/>
            <a:r>
              <a:rPr lang="it-IT"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Parte tecnica</a:t>
            </a:r>
            <a:endParaRPr lang="it-IT" sz="7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01078108"/>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1969770"/>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Da dove prelevo l’eseguibile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Dal link :</a:t>
            </a:r>
          </a:p>
          <a:p>
            <a:pPr lvl="0"/>
            <a:r>
              <a:rPr lang="it-IT" dirty="0">
                <a:hlinkClick r:id="rId3"/>
              </a:rPr>
              <a:t>http://www.millewin.it/index.php/aggiornamenti/progetti/call-center</a:t>
            </a:r>
            <a:r>
              <a:rPr lang="it-IT" dirty="0" smtClean="0">
                <a:hlinkClick r:id="rId3"/>
              </a:rPr>
              <a:t>/</a:t>
            </a:r>
            <a:endParaRPr lang="it-IT" dirty="0" smtClean="0"/>
          </a:p>
          <a:p>
            <a:pPr lvl="0"/>
            <a:endParaRPr lang="it-IT" dirty="0"/>
          </a:p>
          <a:p>
            <a:pPr lvl="0"/>
            <a:endParaRPr lang="it-IT"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4772" y="2852936"/>
            <a:ext cx="5538638" cy="3374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0453577"/>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1138773"/>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Da dove prelevo l’eseguibile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Area riservata aggiornamenti </a:t>
            </a:r>
            <a:r>
              <a:rPr lang="it-IT" dirty="0" err="1" smtClean="0"/>
              <a:t>millewin</a:t>
            </a:r>
            <a:endParaRPr lang="it-IT"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5768" y="2636913"/>
            <a:ext cx="6388447"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9480751"/>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3016210"/>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Attenzione alle versioni</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Si esegue la migrazione a </a:t>
            </a:r>
            <a:r>
              <a:rPr lang="it-IT" dirty="0" err="1" smtClean="0"/>
              <a:t>Postgresql</a:t>
            </a:r>
            <a:r>
              <a:rPr lang="it-IT" dirty="0" smtClean="0"/>
              <a:t> con l’</a:t>
            </a:r>
            <a:r>
              <a:rPr lang="it-IT" dirty="0" err="1" smtClean="0"/>
              <a:t>agg</a:t>
            </a:r>
            <a:r>
              <a:rPr lang="it-IT" dirty="0" smtClean="0"/>
              <a:t>….</a:t>
            </a:r>
          </a:p>
          <a:p>
            <a:pPr lvl="0"/>
            <a:endParaRPr lang="it-IT" dirty="0" smtClean="0"/>
          </a:p>
          <a:p>
            <a:pPr lvl="0"/>
            <a:r>
              <a:rPr lang="it-IT" dirty="0" smtClean="0"/>
              <a:t>Si aggiorna nuovamente la postazione con l’ultima GA installata</a:t>
            </a:r>
          </a:p>
          <a:p>
            <a:pPr lvl="0"/>
            <a:endParaRPr lang="it-IT" dirty="0"/>
          </a:p>
          <a:p>
            <a:pPr lvl="0"/>
            <a:r>
              <a:rPr lang="it-IT" dirty="0" smtClean="0"/>
              <a:t>In caso di problemi eseguire l’installazione della versione con l’opzione :</a:t>
            </a:r>
          </a:p>
          <a:p>
            <a:pPr lvl="0"/>
            <a:endParaRPr lang="it-IT" dirty="0"/>
          </a:p>
          <a:p>
            <a:pPr lvl="0" algn="ctr"/>
            <a:r>
              <a:rPr lang="it-IT" sz="3200" b="1" dirty="0" smtClean="0">
                <a:effectLst>
                  <a:outerShdw blurRad="38100" dist="38100" dir="2700000" algn="tl">
                    <a:srgbClr val="000000">
                      <a:alpha val="43137"/>
                    </a:srgbClr>
                  </a:outerShdw>
                </a:effectLst>
              </a:rPr>
              <a:t>/</a:t>
            </a:r>
            <a:r>
              <a:rPr lang="it-IT" sz="3200" b="1" dirty="0" err="1" smtClean="0">
                <a:effectLst>
                  <a:outerShdw blurRad="38100" dist="38100" dir="2700000" algn="tl">
                    <a:srgbClr val="000000">
                      <a:alpha val="43137"/>
                    </a:srgbClr>
                  </a:outerShdw>
                </a:effectLst>
              </a:rPr>
              <a:t>forced</a:t>
            </a:r>
            <a:endParaRPr lang="it-IT" sz="3200" b="1" dirty="0">
              <a:effectLst>
                <a:outerShdw blurRad="38100" dist="38100" dir="2700000" algn="tl">
                  <a:srgbClr val="000000">
                    <a:alpha val="43137"/>
                  </a:srgbClr>
                </a:outerShdw>
              </a:effectLst>
            </a:endParaRPr>
          </a:p>
        </p:txBody>
      </p:sp>
      <p:pic>
        <p:nvPicPr>
          <p:cNvPr id="1433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69160"/>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21808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443568"/>
            <a:ext cx="8291264" cy="5577720"/>
          </a:xfrm>
        </p:spPr>
        <p:txBody>
          <a:bodyPr/>
          <a:lstStyle/>
          <a:p>
            <a:pPr marL="0" indent="0">
              <a:buNone/>
            </a:pPr>
            <a:endParaRPr lang="it-IT" dirty="0"/>
          </a:p>
          <a:p>
            <a:pPr marL="0" indent="0" algn="just">
              <a:buNone/>
            </a:pPr>
            <a:r>
              <a:rPr lang="it-IT" dirty="0">
                <a:solidFill>
                  <a:srgbClr val="0070C0"/>
                </a:solidFill>
              </a:rPr>
              <a:t>"</a:t>
            </a:r>
            <a:r>
              <a:rPr lang="it-IT" sz="2800" i="1" dirty="0">
                <a:solidFill>
                  <a:srgbClr val="0070C0"/>
                </a:solidFill>
              </a:rPr>
              <a:t>Il nostro tempo è limitato, per cui non lo dobbiamo sprecare vivendo la vita di qualcun altro. Non facciamoci intrappolare dai dogmi, che vuol dire vivere seguendo i risultati del pensiero di altre persone. Non lasciamo che il rumore delle opinioni altrui offuschi la nostra voce interiore. E, cosa più importante di tutte, dobbiamo avere il coraggio di seguire il nostro cuore e la nostra intuizione. In qualche modo, essi sanno che cosa vogliamo realmente diventare. Tutto il resto è secondario". </a:t>
            </a:r>
            <a:r>
              <a:rPr lang="it-IT" sz="2800" i="1" dirty="0" smtClean="0">
                <a:solidFill>
                  <a:srgbClr val="0070C0"/>
                </a:solidFill>
              </a:rPr>
              <a:t> </a:t>
            </a:r>
            <a:r>
              <a:rPr lang="it-IT" sz="2000" i="1" dirty="0" smtClean="0">
                <a:solidFill>
                  <a:srgbClr val="0070C0"/>
                </a:solidFill>
              </a:rPr>
              <a:t>(</a:t>
            </a:r>
            <a:r>
              <a:rPr lang="it-IT" sz="2000" i="1" dirty="0">
                <a:solidFill>
                  <a:srgbClr val="0070C0"/>
                </a:solidFill>
              </a:rPr>
              <a:t>Steve Jobs)</a:t>
            </a:r>
          </a:p>
          <a:p>
            <a:endParaRPr lang="it-IT" dirty="0"/>
          </a:p>
        </p:txBody>
      </p:sp>
      <p:sp>
        <p:nvSpPr>
          <p:cNvPr id="6" name="Rettangolo 5"/>
          <p:cNvSpPr/>
          <p:nvPr/>
        </p:nvSpPr>
        <p:spPr>
          <a:xfrm>
            <a:off x="1259632" y="-27384"/>
            <a:ext cx="6740948" cy="707886"/>
          </a:xfrm>
          <a:prstGeom prst="rect">
            <a:avLst/>
          </a:prstGeom>
        </p:spPr>
        <p:txBody>
          <a:bodyPr wrap="none">
            <a:spAutoFit/>
          </a:bodyPr>
          <a:lstStyle/>
          <a:p>
            <a:r>
              <a:rPr lang="it-IT" sz="4000" b="1" dirty="0" smtClean="0">
                <a:ln>
                  <a:solidFill>
                    <a:srgbClr val="C00000"/>
                  </a:solidFill>
                </a:ln>
                <a:solidFill>
                  <a:schemeClr val="bg1"/>
                </a:solidFill>
              </a:rPr>
              <a:t>Il pensiero di un "Altro"…..</a:t>
            </a:r>
            <a:endParaRPr lang="it-IT" sz="4000" b="1" dirty="0">
              <a:ln>
                <a:solidFill>
                  <a:srgbClr val="C00000"/>
                </a:solidFill>
              </a:ln>
              <a:solidFill>
                <a:schemeClr val="bg1"/>
              </a:solidFill>
            </a:endParaRPr>
          </a:p>
        </p:txBody>
      </p:sp>
    </p:spTree>
    <p:extLst>
      <p:ext uri="{BB962C8B-B14F-4D97-AF65-F5344CB8AC3E}">
        <p14:creationId xmlns:p14="http://schemas.microsoft.com/office/powerpoint/2010/main" val="1455027280"/>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3631763"/>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Prima di eseguire una migrazione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Chiudere </a:t>
            </a:r>
            <a:r>
              <a:rPr lang="it-IT" dirty="0" err="1" smtClean="0"/>
              <a:t>Millewin</a:t>
            </a:r>
            <a:r>
              <a:rPr lang="it-IT" dirty="0" smtClean="0"/>
              <a:t> e tutte le applicazioni correlate</a:t>
            </a:r>
          </a:p>
          <a:p>
            <a:pPr lvl="0"/>
            <a:endParaRPr lang="it-IT" dirty="0" smtClean="0"/>
          </a:p>
          <a:p>
            <a:pPr lvl="0"/>
            <a:r>
              <a:rPr lang="it-IT" dirty="0" smtClean="0"/>
              <a:t>Eseguire un Backup dai dai ( anche tramite copia del </a:t>
            </a:r>
            <a:r>
              <a:rPr lang="it-IT" dirty="0" err="1" smtClean="0"/>
              <a:t>mille.db</a:t>
            </a:r>
            <a:r>
              <a:rPr lang="it-IT" dirty="0" smtClean="0"/>
              <a:t>)</a:t>
            </a:r>
          </a:p>
          <a:p>
            <a:pPr lvl="0"/>
            <a:endParaRPr lang="it-IT" dirty="0" smtClean="0"/>
          </a:p>
          <a:p>
            <a:pPr lvl="0"/>
            <a:r>
              <a:rPr lang="it-IT" dirty="0" smtClean="0"/>
              <a:t>Chiudere il </a:t>
            </a:r>
            <a:r>
              <a:rPr lang="it-IT" dirty="0" err="1" smtClean="0"/>
              <a:t>milleliveupdate</a:t>
            </a:r>
            <a:endParaRPr lang="it-IT" dirty="0" smtClean="0"/>
          </a:p>
          <a:p>
            <a:pPr lvl="0"/>
            <a:endParaRPr lang="it-IT" dirty="0"/>
          </a:p>
          <a:p>
            <a:pPr lvl="0"/>
            <a:r>
              <a:rPr lang="it-IT" dirty="0" smtClean="0"/>
              <a:t>«Stoppare» il servizio </a:t>
            </a:r>
            <a:r>
              <a:rPr lang="it-IT" dirty="0" err="1" smtClean="0"/>
              <a:t>Millewin</a:t>
            </a:r>
            <a:r>
              <a:rPr lang="it-IT" dirty="0" smtClean="0"/>
              <a:t>, operazioni pianificate </a:t>
            </a:r>
          </a:p>
          <a:p>
            <a:pPr lvl="0"/>
            <a:r>
              <a:rPr lang="it-IT" dirty="0" smtClean="0"/>
              <a:t>( genera blocco installazione su file log…. )</a:t>
            </a:r>
          </a:p>
          <a:p>
            <a:pPr lvl="0"/>
            <a:endParaRPr lang="it-IT" dirty="0" smtClean="0"/>
          </a:p>
          <a:p>
            <a:pPr lvl="0"/>
            <a:r>
              <a:rPr lang="it-IT" dirty="0" smtClean="0"/>
              <a:t>Inserire le esclusioni dell’antivirus e del firewall</a:t>
            </a:r>
            <a:endParaRPr lang="it-IT" dirty="0"/>
          </a:p>
        </p:txBody>
      </p:sp>
      <p:pic>
        <p:nvPicPr>
          <p:cNvPr id="92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6" y="5067300"/>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0490780"/>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4185761"/>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IMPORTANTE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Inserire le opportune esclusioni nell’antivirus</a:t>
            </a:r>
          </a:p>
          <a:p>
            <a:pPr lvl="0"/>
            <a:r>
              <a:rPr lang="it-IT" dirty="0" smtClean="0"/>
              <a:t>Cartella del database , meglio se l’intera cartella </a:t>
            </a:r>
            <a:r>
              <a:rPr lang="it-IT" dirty="0" err="1" smtClean="0"/>
              <a:t>Millewin</a:t>
            </a:r>
            <a:endParaRPr lang="it-IT" dirty="0" smtClean="0"/>
          </a:p>
          <a:p>
            <a:pPr lvl="0"/>
            <a:endParaRPr lang="it-IT" dirty="0"/>
          </a:p>
          <a:p>
            <a:pPr lvl="0"/>
            <a:r>
              <a:rPr lang="it-IT" dirty="0" smtClean="0"/>
              <a:t>Inserire le esclusione delle porte utilizzate da </a:t>
            </a:r>
            <a:r>
              <a:rPr lang="it-IT" dirty="0" err="1" smtClean="0"/>
              <a:t>Millewin</a:t>
            </a:r>
            <a:r>
              <a:rPr lang="it-IT" dirty="0" smtClean="0"/>
              <a:t> nel Firewall:</a:t>
            </a:r>
          </a:p>
          <a:p>
            <a:pPr lvl="0"/>
            <a:endParaRPr lang="it-IT" dirty="0"/>
          </a:p>
          <a:p>
            <a:pPr lvl="0"/>
            <a:r>
              <a:rPr lang="it-IT" b="1" dirty="0" smtClean="0"/>
              <a:t>Porte TCP:</a:t>
            </a:r>
          </a:p>
          <a:p>
            <a:pPr lvl="0"/>
            <a:r>
              <a:rPr lang="it-IT" dirty="0" smtClean="0">
                <a:sym typeface="Wingdings" panose="05000000000000000000" pitchFamily="2" charset="2"/>
              </a:rPr>
              <a:t>5432		</a:t>
            </a:r>
            <a:r>
              <a:rPr lang="it-IT" dirty="0" err="1" smtClean="0">
                <a:sym typeface="Wingdings" panose="05000000000000000000" pitchFamily="2" charset="2"/>
              </a:rPr>
              <a:t>Postgresql</a:t>
            </a:r>
            <a:endParaRPr lang="it-IT" dirty="0" smtClean="0">
              <a:sym typeface="Wingdings" panose="05000000000000000000" pitchFamily="2" charset="2"/>
            </a:endParaRPr>
          </a:p>
          <a:p>
            <a:pPr lvl="0"/>
            <a:r>
              <a:rPr lang="it-IT" dirty="0" smtClean="0">
                <a:sym typeface="Wingdings" panose="05000000000000000000" pitchFamily="2" charset="2"/>
              </a:rPr>
              <a:t>10048		</a:t>
            </a:r>
            <a:r>
              <a:rPr lang="it-IT" dirty="0" err="1" smtClean="0">
                <a:sym typeface="Wingdings" panose="05000000000000000000" pitchFamily="2" charset="2"/>
              </a:rPr>
              <a:t>PdsChatServer</a:t>
            </a:r>
            <a:r>
              <a:rPr lang="it-IT" dirty="0" smtClean="0">
                <a:sym typeface="Wingdings" panose="05000000000000000000" pitchFamily="2" charset="2"/>
              </a:rPr>
              <a:t>  Gestione Studio</a:t>
            </a:r>
          </a:p>
          <a:p>
            <a:pPr lvl="0"/>
            <a:r>
              <a:rPr lang="it-IT" dirty="0" smtClean="0">
                <a:sym typeface="Wingdings" panose="05000000000000000000" pitchFamily="2" charset="2"/>
              </a:rPr>
              <a:t>10083		</a:t>
            </a:r>
            <a:r>
              <a:rPr lang="it-IT" dirty="0" err="1" smtClean="0">
                <a:sym typeface="Wingdings" panose="05000000000000000000" pitchFamily="2" charset="2"/>
              </a:rPr>
              <a:t>PdsNreServer</a:t>
            </a:r>
            <a:endParaRPr lang="it-IT" dirty="0" smtClean="0">
              <a:sym typeface="Wingdings" panose="05000000000000000000" pitchFamily="2" charset="2"/>
            </a:endParaRPr>
          </a:p>
          <a:p>
            <a:pPr lvl="0"/>
            <a:r>
              <a:rPr lang="it-IT" dirty="0" smtClean="0">
                <a:sym typeface="Wingdings" panose="05000000000000000000" pitchFamily="2" charset="2"/>
              </a:rPr>
              <a:t>10084		</a:t>
            </a:r>
            <a:r>
              <a:rPr lang="it-IT" dirty="0" err="1" smtClean="0">
                <a:sym typeface="Wingdings" panose="05000000000000000000" pitchFamily="2" charset="2"/>
              </a:rPr>
              <a:t>PdsBarcodeServer</a:t>
            </a:r>
            <a:endParaRPr lang="it-IT" dirty="0" smtClean="0"/>
          </a:p>
          <a:p>
            <a:pPr lvl="0"/>
            <a:endParaRPr lang="it-IT" dirty="0"/>
          </a:p>
          <a:p>
            <a:pPr lvl="0"/>
            <a:endParaRPr lang="it-IT" dirty="0" smtClean="0"/>
          </a:p>
        </p:txBody>
      </p:sp>
      <p:pic>
        <p:nvPicPr>
          <p:cNvPr id="112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8756"/>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375" y="4437112"/>
            <a:ext cx="2714625"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7702912"/>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4462760"/>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Problemi in Migrazione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L’</a:t>
            </a:r>
            <a:r>
              <a:rPr lang="it-IT" dirty="0" err="1" smtClean="0"/>
              <a:t>installativo</a:t>
            </a:r>
            <a:r>
              <a:rPr lang="it-IT" dirty="0" smtClean="0"/>
              <a:t> si chiude prima del termine dell’installazione</a:t>
            </a:r>
          </a:p>
          <a:p>
            <a:pPr lvl="0"/>
            <a:endParaRPr lang="it-IT" dirty="0"/>
          </a:p>
          <a:p>
            <a:r>
              <a:rPr lang="it-IT" dirty="0"/>
              <a:t>Non si avvia la conversione </a:t>
            </a:r>
          </a:p>
          <a:p>
            <a:pPr lvl="0"/>
            <a:endParaRPr lang="it-IT" dirty="0"/>
          </a:p>
          <a:p>
            <a:pPr lvl="0"/>
            <a:r>
              <a:rPr lang="it-IT" dirty="0" smtClean="0"/>
              <a:t>Soluzione:</a:t>
            </a:r>
          </a:p>
          <a:p>
            <a:pPr lvl="0"/>
            <a:endParaRPr lang="it-IT" dirty="0"/>
          </a:p>
          <a:p>
            <a:pPr lvl="0"/>
            <a:r>
              <a:rPr lang="it-IT" dirty="0" smtClean="0"/>
              <a:t>Copiare il contenuto </a:t>
            </a:r>
            <a:r>
              <a:rPr lang="it-IT" dirty="0"/>
              <a:t>della cartella </a:t>
            </a:r>
            <a:r>
              <a:rPr lang="it-IT" dirty="0" err="1" smtClean="0"/>
              <a:t>psqlODBC</a:t>
            </a:r>
            <a:r>
              <a:rPr lang="it-IT" dirty="0" smtClean="0"/>
              <a:t>\803 nel folder:</a:t>
            </a:r>
          </a:p>
          <a:p>
            <a:pPr lvl="0"/>
            <a:r>
              <a:rPr lang="it-IT" dirty="0"/>
              <a:t>C:\Program </a:t>
            </a:r>
            <a:r>
              <a:rPr lang="it-IT" dirty="0" err="1"/>
              <a:t>Files</a:t>
            </a:r>
            <a:r>
              <a:rPr lang="it-IT" dirty="0"/>
              <a:t> (x86)\</a:t>
            </a:r>
            <a:r>
              <a:rPr lang="it-IT" dirty="0" err="1" smtClean="0"/>
              <a:t>Millewin</a:t>
            </a:r>
            <a:r>
              <a:rPr lang="it-IT" dirty="0" smtClean="0"/>
              <a:t>\</a:t>
            </a:r>
            <a:r>
              <a:rPr lang="it-IT" dirty="0" err="1" smtClean="0"/>
              <a:t>Archiviazione_PostgreSQL</a:t>
            </a:r>
            <a:endParaRPr lang="it-IT" dirty="0" smtClean="0"/>
          </a:p>
          <a:p>
            <a:pPr lvl="0"/>
            <a:endParaRPr lang="it-IT" dirty="0" smtClean="0"/>
          </a:p>
          <a:p>
            <a:pPr lvl="0"/>
            <a:r>
              <a:rPr lang="it-IT" dirty="0" smtClean="0"/>
              <a:t>Eseguire da questa cartella </a:t>
            </a:r>
          </a:p>
          <a:p>
            <a:pPr lvl="0"/>
            <a:r>
              <a:rPr lang="it-IT" dirty="0" smtClean="0"/>
              <a:t>conversione_a_postgresql.exe</a:t>
            </a:r>
          </a:p>
          <a:p>
            <a:pPr lvl="0"/>
            <a:endParaRPr lang="it-IT" dirty="0"/>
          </a:p>
          <a:p>
            <a:pPr lvl="0"/>
            <a:endParaRPr lang="it-IT" dirty="0" smtClean="0"/>
          </a:p>
        </p:txBody>
      </p:sp>
      <p:pic>
        <p:nvPicPr>
          <p:cNvPr id="133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6992" y="4509120"/>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344974"/>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4324350"/>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4462760"/>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Problemi in Migrazione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L’</a:t>
            </a:r>
            <a:r>
              <a:rPr lang="it-IT" dirty="0" err="1" smtClean="0"/>
              <a:t>installativo</a:t>
            </a:r>
            <a:r>
              <a:rPr lang="it-IT" dirty="0" smtClean="0"/>
              <a:t> si chiude prima del termine dell’installazione</a:t>
            </a:r>
          </a:p>
          <a:p>
            <a:pPr lvl="0"/>
            <a:endParaRPr lang="it-IT" dirty="0" smtClean="0"/>
          </a:p>
          <a:p>
            <a:r>
              <a:rPr lang="it-IT" dirty="0"/>
              <a:t>Non ha creato nella cartella </a:t>
            </a:r>
            <a:r>
              <a:rPr lang="it-IT" dirty="0" err="1"/>
              <a:t>postgresql</a:t>
            </a:r>
            <a:r>
              <a:rPr lang="it-IT" dirty="0"/>
              <a:t> la sottocartella </a:t>
            </a:r>
            <a:r>
              <a:rPr lang="it-IT" dirty="0" err="1"/>
              <a:t>psqlODBC</a:t>
            </a:r>
            <a:endParaRPr lang="it-IT" dirty="0"/>
          </a:p>
          <a:p>
            <a:pPr lvl="0"/>
            <a:endParaRPr lang="it-IT" dirty="0"/>
          </a:p>
          <a:p>
            <a:pPr lvl="0"/>
            <a:endParaRPr lang="it-IT" dirty="0"/>
          </a:p>
          <a:p>
            <a:pPr lvl="0"/>
            <a:r>
              <a:rPr lang="it-IT" dirty="0" smtClean="0"/>
              <a:t>Soluzioni:</a:t>
            </a:r>
          </a:p>
          <a:p>
            <a:pPr lvl="0"/>
            <a:endParaRPr lang="it-IT" dirty="0"/>
          </a:p>
          <a:p>
            <a:pPr lvl="0"/>
            <a:r>
              <a:rPr lang="it-IT" dirty="0" smtClean="0"/>
              <a:t>Eseguire nuovamente l’installazione selezionando personalizzata lasciando la spunta solo su </a:t>
            </a:r>
            <a:r>
              <a:rPr lang="it-IT" dirty="0" err="1" smtClean="0"/>
              <a:t>odbc</a:t>
            </a:r>
            <a:endParaRPr lang="it-IT" dirty="0" smtClean="0"/>
          </a:p>
          <a:p>
            <a:pPr lvl="0"/>
            <a:endParaRPr lang="it-IT" dirty="0"/>
          </a:p>
          <a:p>
            <a:pPr lvl="0"/>
            <a:r>
              <a:rPr lang="it-IT" dirty="0" smtClean="0"/>
              <a:t>Copiamo la cartella da un altro pc </a:t>
            </a:r>
          </a:p>
          <a:p>
            <a:pPr lvl="0"/>
            <a:endParaRPr lang="it-IT" dirty="0"/>
          </a:p>
          <a:p>
            <a:pPr lvl="0"/>
            <a:endParaRPr lang="it-IT" dirty="0" smtClean="0"/>
          </a:p>
        </p:txBody>
      </p:sp>
    </p:spTree>
    <p:extLst>
      <p:ext uri="{BB962C8B-B14F-4D97-AF65-F5344CB8AC3E}">
        <p14:creationId xmlns:p14="http://schemas.microsoft.com/office/powerpoint/2010/main" val="1187224459"/>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3631763"/>
          </a:xfrm>
          <a:prstGeom prst="rect">
            <a:avLst/>
          </a:prstGeom>
          <a:noFill/>
        </p:spPr>
        <p:txBody>
          <a:bodyPr wrap="square" rtlCol="0">
            <a:spAutoFit/>
          </a:bodyPr>
          <a:lstStyle/>
          <a:p>
            <a:pPr lvl="0" algn="ctr"/>
            <a:r>
              <a:rPr lang="it-IT" sz="3200" b="1" dirty="0" smtClean="0">
                <a:effectLst>
                  <a:outerShdw blurRad="38100" dist="38100" dir="2700000" algn="tl">
                    <a:srgbClr val="000000">
                      <a:alpha val="43137"/>
                    </a:srgbClr>
                  </a:outerShdw>
                </a:effectLst>
              </a:rPr>
              <a:t>Modalità Portatile</a:t>
            </a:r>
            <a:endParaRPr lang="it-IT" sz="3200" b="1" dirty="0">
              <a:effectLst>
                <a:outerShdw blurRad="38100" dist="38100" dir="2700000" algn="tl">
                  <a:srgbClr val="000000">
                    <a:alpha val="43137"/>
                  </a:srgbClr>
                </a:outerShdw>
              </a:effectLst>
            </a:endParaRPr>
          </a:p>
          <a:p>
            <a:pPr lvl="0"/>
            <a:endParaRPr lang="it-IT" dirty="0" smtClean="0"/>
          </a:p>
          <a:p>
            <a:pPr lvl="0"/>
            <a:r>
              <a:rPr lang="it-IT" dirty="0" smtClean="0"/>
              <a:t>Si esegue migrazione del server</a:t>
            </a:r>
          </a:p>
          <a:p>
            <a:pPr lvl="0"/>
            <a:r>
              <a:rPr lang="it-IT" dirty="0" smtClean="0"/>
              <a:t>Si esegue la migrazione del portatile come postazione singola</a:t>
            </a:r>
          </a:p>
          <a:p>
            <a:pPr lvl="0"/>
            <a:r>
              <a:rPr lang="it-IT" dirty="0" smtClean="0"/>
              <a:t>Si inserisce da centrale di controllo il server nel menù modalità portatile</a:t>
            </a:r>
            <a:endParaRPr lang="it-IT" dirty="0"/>
          </a:p>
          <a:p>
            <a:pPr lvl="0"/>
            <a:endParaRPr lang="it-IT" dirty="0" smtClean="0"/>
          </a:p>
          <a:p>
            <a:pPr lvl="0"/>
            <a:endParaRPr lang="it-IT" dirty="0"/>
          </a:p>
          <a:p>
            <a:pPr lvl="0"/>
            <a:r>
              <a:rPr lang="it-IT" dirty="0" smtClean="0"/>
              <a:t>Nel caso di creazione di nuova modalità portatile:</a:t>
            </a:r>
          </a:p>
          <a:p>
            <a:pPr marL="342900" lvl="0" indent="-342900">
              <a:buAutoNum type="arabicParenR"/>
            </a:pPr>
            <a:r>
              <a:rPr lang="it-IT" dirty="0" smtClean="0"/>
              <a:t>Nel caso di due </a:t>
            </a:r>
            <a:r>
              <a:rPr lang="it-IT" dirty="0" err="1" smtClean="0"/>
              <a:t>db</a:t>
            </a:r>
            <a:r>
              <a:rPr lang="it-IT" dirty="0" smtClean="0"/>
              <a:t> </a:t>
            </a:r>
            <a:r>
              <a:rPr lang="it-IT" dirty="0" err="1" smtClean="0"/>
              <a:t>pre</a:t>
            </a:r>
            <a:r>
              <a:rPr lang="it-IT" dirty="0" smtClean="0"/>
              <a:t>-esistenti prima si sincronizzano i dati con </a:t>
            </a:r>
            <a:r>
              <a:rPr lang="it-IT" dirty="0" err="1" smtClean="0"/>
              <a:t>rrslocal</a:t>
            </a:r>
            <a:endParaRPr lang="it-IT" dirty="0" smtClean="0"/>
          </a:p>
          <a:p>
            <a:pPr marL="342900" lvl="0" indent="-342900">
              <a:buAutoNum type="arabicParenR"/>
            </a:pPr>
            <a:r>
              <a:rPr lang="it-IT" dirty="0" smtClean="0"/>
              <a:t>Si attiva la modalità portatile</a:t>
            </a:r>
            <a:endParaRPr lang="it-IT" dirty="0"/>
          </a:p>
          <a:p>
            <a:pPr lvl="0"/>
            <a:endParaRPr lang="it-IT" dirty="0" smtClean="0"/>
          </a:p>
        </p:txBody>
      </p:sp>
      <p:pic>
        <p:nvPicPr>
          <p:cNvPr id="102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0" y="5044368"/>
            <a:ext cx="28575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0480934"/>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269859" y="648838"/>
            <a:ext cx="8748464" cy="739754"/>
          </a:xfrm>
          <a:prstGeom prst="rect">
            <a:avLst/>
          </a:prstGeom>
          <a:noFill/>
        </p:spPr>
        <p:txBody>
          <a:bodyPr wrap="square" rtlCol="0">
            <a:spAutoFit/>
          </a:bodyPr>
          <a:lstStyle/>
          <a:p>
            <a:pPr algn="ctr">
              <a:lnSpc>
                <a:spcPct val="150000"/>
              </a:lnSpc>
            </a:pPr>
            <a:r>
              <a:rPr lang="it-IT" sz="3200" b="1" dirty="0" err="1" smtClean="0"/>
              <a:t>PostgreSQL</a:t>
            </a:r>
            <a:endParaRPr lang="it-IT" sz="3200" dirty="0"/>
          </a:p>
        </p:txBody>
      </p:sp>
      <p:sp>
        <p:nvSpPr>
          <p:cNvPr id="5" name="CasellaDiTesto 4"/>
          <p:cNvSpPr txBox="1"/>
          <p:nvPr/>
        </p:nvSpPr>
        <p:spPr>
          <a:xfrm>
            <a:off x="611560" y="116632"/>
            <a:ext cx="7776864" cy="523220"/>
          </a:xfrm>
          <a:prstGeom prst="rect">
            <a:avLst/>
          </a:prstGeom>
          <a:noFill/>
        </p:spPr>
        <p:txBody>
          <a:bodyPr wrap="square" rtlCol="0">
            <a:spAutoFit/>
          </a:bodyPr>
          <a:lstStyle/>
          <a:p>
            <a:pPr algn="ctr"/>
            <a:r>
              <a:rPr lang="it-IT" sz="2800" b="1" dirty="0" smtClean="0">
                <a:solidFill>
                  <a:schemeClr val="bg1"/>
                </a:solidFill>
              </a:rPr>
              <a:t> </a:t>
            </a:r>
            <a:endParaRPr lang="it-IT" sz="2800" dirty="0">
              <a:solidFill>
                <a:schemeClr val="bg1"/>
              </a:solidFill>
            </a:endParaRPr>
          </a:p>
        </p:txBody>
      </p:sp>
      <p:sp>
        <p:nvSpPr>
          <p:cNvPr id="4" name="CasellaDiTesto 3"/>
          <p:cNvSpPr txBox="1"/>
          <p:nvPr/>
        </p:nvSpPr>
        <p:spPr>
          <a:xfrm>
            <a:off x="683734" y="-27384"/>
            <a:ext cx="7920714" cy="707886"/>
          </a:xfrm>
          <a:prstGeom prst="rect">
            <a:avLst/>
          </a:prstGeom>
          <a:noFill/>
        </p:spPr>
        <p:txBody>
          <a:bodyPr wrap="square" rtlCol="0">
            <a:spAutoFit/>
          </a:bodyPr>
          <a:lstStyle/>
          <a:p>
            <a:pPr algn="ctr"/>
            <a:r>
              <a:rPr lang="it-IT" sz="4000" b="1" dirty="0" smtClean="0">
                <a:solidFill>
                  <a:schemeClr val="bg1"/>
                </a:solidFill>
              </a:rPr>
              <a:t>Firenze 18 Marzo 2016</a:t>
            </a:r>
            <a:endParaRPr lang="it-IT" sz="4000" b="1" dirty="0">
              <a:solidFill>
                <a:schemeClr val="bg1"/>
              </a:solidFill>
            </a:endParaRPr>
          </a:p>
        </p:txBody>
      </p:sp>
      <p:sp>
        <p:nvSpPr>
          <p:cNvPr id="2" name="CasellaDiTesto 1"/>
          <p:cNvSpPr txBox="1"/>
          <p:nvPr/>
        </p:nvSpPr>
        <p:spPr>
          <a:xfrm>
            <a:off x="719572" y="1412605"/>
            <a:ext cx="7560840" cy="2893100"/>
          </a:xfrm>
          <a:prstGeom prst="rect">
            <a:avLst/>
          </a:prstGeom>
          <a:noFill/>
        </p:spPr>
        <p:txBody>
          <a:bodyPr wrap="square" rtlCol="0">
            <a:spAutoFit/>
          </a:bodyPr>
          <a:lstStyle/>
          <a:p>
            <a:pPr lvl="0" algn="ctr"/>
            <a:endParaRPr lang="it-IT" sz="3200" b="1" dirty="0" smtClean="0">
              <a:effectLst>
                <a:outerShdw blurRad="38100" dist="38100" dir="2700000" algn="tl">
                  <a:srgbClr val="000000">
                    <a:alpha val="43137"/>
                  </a:srgbClr>
                </a:outerShdw>
              </a:effectLst>
            </a:endParaRPr>
          </a:p>
          <a:p>
            <a:pPr lvl="0" algn="ctr"/>
            <a:r>
              <a:rPr lang="it-IT" sz="3200" b="1" dirty="0" smtClean="0">
                <a:effectLst>
                  <a:outerShdw blurRad="38100" dist="38100" dir="2700000" algn="tl">
                    <a:srgbClr val="000000">
                      <a:alpha val="43137"/>
                    </a:srgbClr>
                  </a:outerShdw>
                </a:effectLst>
              </a:rPr>
              <a:t>IMPORTANTE</a:t>
            </a:r>
            <a:endParaRPr lang="it-IT" sz="3200" b="1" dirty="0">
              <a:effectLst>
                <a:outerShdw blurRad="38100" dist="38100" dir="2700000" algn="tl">
                  <a:srgbClr val="000000">
                    <a:alpha val="43137"/>
                  </a:srgbClr>
                </a:outerShdw>
              </a:effectLst>
            </a:endParaRPr>
          </a:p>
          <a:p>
            <a:pPr lvl="0"/>
            <a:endParaRPr lang="it-IT" dirty="0" smtClean="0"/>
          </a:p>
          <a:p>
            <a:pPr lvl="0" algn="ctr"/>
            <a:r>
              <a:rPr lang="it-IT" sz="3200" b="1" dirty="0" smtClean="0">
                <a:effectLst>
                  <a:outerShdw blurRad="38100" dist="38100" dir="2700000" algn="tl">
                    <a:srgbClr val="000000">
                      <a:alpha val="43137"/>
                    </a:srgbClr>
                  </a:outerShdw>
                </a:effectLst>
              </a:rPr>
              <a:t>RICORDARSI DI IMPOSTARE LE GIUSTE POLITICHE DI BACKUP</a:t>
            </a:r>
          </a:p>
          <a:p>
            <a:pPr lvl="0"/>
            <a:endParaRPr lang="it-IT" dirty="0"/>
          </a:p>
          <a:p>
            <a:pPr lvl="0"/>
            <a:endParaRPr lang="it-IT"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0513" y="3933056"/>
            <a:ext cx="4087155" cy="2069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6264745"/>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888"/>
            <a:ext cx="9144000" cy="6887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7615037"/>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3"/>
          <a:stretch>
            <a:fillRect/>
          </a:stretch>
        </p:blipFill>
        <p:spPr>
          <a:xfrm>
            <a:off x="0" y="0"/>
            <a:ext cx="9144000" cy="6309320"/>
          </a:xfrm>
          <a:prstGeom prst="rect">
            <a:avLst/>
          </a:prstGeom>
        </p:spPr>
      </p:pic>
    </p:spTree>
    <p:extLst>
      <p:ext uri="{BB962C8B-B14F-4D97-AF65-F5344CB8AC3E}">
        <p14:creationId xmlns:p14="http://schemas.microsoft.com/office/powerpoint/2010/main" val="1275232522"/>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b/b5/Cloud_computing.svg/800px-Cloud_computing.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774" y="476672"/>
            <a:ext cx="6249578" cy="5655869"/>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2648289" y="0"/>
            <a:ext cx="3607654" cy="707886"/>
          </a:xfrm>
          <a:prstGeom prst="rect">
            <a:avLst/>
          </a:prstGeom>
        </p:spPr>
        <p:txBody>
          <a:bodyPr wrap="none">
            <a:spAutoFit/>
          </a:bodyPr>
          <a:lstStyle/>
          <a:p>
            <a:r>
              <a:rPr lang="it-IT" sz="4000" b="1" dirty="0" smtClean="0">
                <a:solidFill>
                  <a:schemeClr val="bg1"/>
                </a:solidFill>
                <a:latin typeface="+mj-lt"/>
              </a:rPr>
              <a:t> WEB &amp; CLOUD  </a:t>
            </a:r>
            <a:endParaRPr lang="it-IT" sz="4000" dirty="0">
              <a:solidFill>
                <a:schemeClr val="bg1"/>
              </a:solidFill>
              <a:latin typeface="+mj-lt"/>
            </a:endParaRPr>
          </a:p>
        </p:txBody>
      </p:sp>
    </p:spTree>
    <p:extLst>
      <p:ext uri="{BB962C8B-B14F-4D97-AF65-F5344CB8AC3E}">
        <p14:creationId xmlns:p14="http://schemas.microsoft.com/office/powerpoint/2010/main" val="4058256684"/>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648289" y="0"/>
            <a:ext cx="3492238" cy="707886"/>
          </a:xfrm>
          <a:prstGeom prst="rect">
            <a:avLst/>
          </a:prstGeom>
        </p:spPr>
        <p:txBody>
          <a:bodyPr wrap="none">
            <a:spAutoFit/>
          </a:bodyPr>
          <a:lstStyle/>
          <a:p>
            <a:r>
              <a:rPr lang="it-IT" sz="4000" b="1" dirty="0" smtClean="0">
                <a:solidFill>
                  <a:schemeClr val="bg1"/>
                </a:solidFill>
                <a:latin typeface="+mj-lt"/>
              </a:rPr>
              <a:t>WEB &amp; CLOUD  </a:t>
            </a:r>
            <a:endParaRPr lang="it-IT" sz="4000" dirty="0">
              <a:solidFill>
                <a:schemeClr val="bg1"/>
              </a:solidFill>
              <a:latin typeface="+mj-lt"/>
            </a:endParaRPr>
          </a:p>
        </p:txBody>
      </p:sp>
      <p:sp>
        <p:nvSpPr>
          <p:cNvPr id="2" name="CasellaDiTesto 1"/>
          <p:cNvSpPr txBox="1"/>
          <p:nvPr/>
        </p:nvSpPr>
        <p:spPr>
          <a:xfrm>
            <a:off x="395536" y="1052736"/>
            <a:ext cx="7992888" cy="5416868"/>
          </a:xfrm>
          <a:prstGeom prst="rect">
            <a:avLst/>
          </a:prstGeom>
          <a:noFill/>
        </p:spPr>
        <p:txBody>
          <a:bodyPr wrap="square" rtlCol="0">
            <a:spAutoFit/>
          </a:bodyPr>
          <a:lstStyle/>
          <a:p>
            <a:endParaRPr lang="it-IT" dirty="0" smtClean="0"/>
          </a:p>
          <a:p>
            <a:pPr marL="457200" indent="-457200" algn="just">
              <a:buSzPct val="90000"/>
              <a:buFont typeface="Arial" panose="020B0604020202020204" pitchFamily="34" charset="0"/>
              <a:buChar char="•"/>
            </a:pPr>
            <a:r>
              <a:rPr lang="it-IT" sz="3600" b="1" dirty="0" smtClean="0">
                <a:solidFill>
                  <a:schemeClr val="tx2"/>
                </a:solidFill>
                <a:latin typeface="+mn-lt"/>
              </a:rPr>
              <a:t>Evolvere </a:t>
            </a:r>
            <a:r>
              <a:rPr lang="it-IT" sz="3600" b="1" dirty="0">
                <a:solidFill>
                  <a:schemeClr val="tx2"/>
                </a:solidFill>
                <a:latin typeface="+mn-lt"/>
              </a:rPr>
              <a:t>senza cambiare </a:t>
            </a:r>
            <a:r>
              <a:rPr lang="it-IT" sz="3600" b="1" dirty="0" smtClean="0">
                <a:solidFill>
                  <a:schemeClr val="tx2"/>
                </a:solidFill>
                <a:latin typeface="+mn-lt"/>
              </a:rPr>
              <a:t>la propria organizzazione</a:t>
            </a:r>
          </a:p>
          <a:p>
            <a:pPr marL="457200" indent="-457200" algn="just">
              <a:buSzPct val="90000"/>
              <a:buFont typeface="Arial" panose="020B0604020202020204" pitchFamily="34" charset="0"/>
              <a:buChar char="•"/>
            </a:pPr>
            <a:endParaRPr lang="it-IT" sz="1400" b="1" dirty="0">
              <a:solidFill>
                <a:schemeClr val="tx2"/>
              </a:solidFill>
              <a:latin typeface="+mn-lt"/>
            </a:endParaRPr>
          </a:p>
          <a:p>
            <a:pPr marL="457200" indent="-457200">
              <a:buSzPct val="90000"/>
              <a:buFont typeface="Arial" panose="020B0604020202020204" pitchFamily="34" charset="0"/>
              <a:buChar char="•"/>
            </a:pPr>
            <a:r>
              <a:rPr lang="it-IT" sz="3600" b="1" dirty="0">
                <a:solidFill>
                  <a:schemeClr val="tx2"/>
                </a:solidFill>
                <a:latin typeface="+mn-lt"/>
              </a:rPr>
              <a:t>Lavoro in piena autonomia anche in assenza di connessione. </a:t>
            </a:r>
            <a:r>
              <a:rPr lang="it-IT" sz="2400" b="1" dirty="0">
                <a:solidFill>
                  <a:schemeClr val="tx2"/>
                </a:solidFill>
                <a:latin typeface="+mn-lt"/>
              </a:rPr>
              <a:t>(L’ Italia è in </a:t>
            </a:r>
            <a:r>
              <a:rPr lang="it-IT" sz="2400" b="1" dirty="0" smtClean="0">
                <a:solidFill>
                  <a:schemeClr val="tx2"/>
                </a:solidFill>
                <a:latin typeface="+mn-lt"/>
              </a:rPr>
              <a:t>25° </a:t>
            </a:r>
            <a:r>
              <a:rPr lang="it-IT" sz="2400" b="1" dirty="0">
                <a:solidFill>
                  <a:schemeClr val="tx2"/>
                </a:solidFill>
                <a:latin typeface="+mn-lt"/>
              </a:rPr>
              <a:t>posizione su </a:t>
            </a:r>
            <a:r>
              <a:rPr lang="it-IT" sz="2400" b="1" dirty="0" smtClean="0">
                <a:solidFill>
                  <a:schemeClr val="tx2"/>
                </a:solidFill>
                <a:latin typeface="+mn-lt"/>
              </a:rPr>
              <a:t>28°in </a:t>
            </a:r>
            <a:r>
              <a:rPr lang="it-IT" sz="2400" b="1" dirty="0">
                <a:solidFill>
                  <a:schemeClr val="tx2"/>
                </a:solidFill>
                <a:latin typeface="+mn-lt"/>
              </a:rPr>
              <a:t>Europa per tasso di digitalizzazione, davanti a Grecia, Bulgaria e Romania</a:t>
            </a:r>
            <a:r>
              <a:rPr lang="it-IT" sz="2400" b="1" dirty="0" smtClean="0">
                <a:solidFill>
                  <a:schemeClr val="tx2"/>
                </a:solidFill>
                <a:latin typeface="+mn-lt"/>
              </a:rPr>
              <a:t>)</a:t>
            </a:r>
          </a:p>
          <a:p>
            <a:pPr marL="457200" indent="-457200">
              <a:buSzPct val="90000"/>
              <a:buFont typeface="Arial" panose="020B0604020202020204" pitchFamily="34" charset="0"/>
              <a:buChar char="•"/>
            </a:pPr>
            <a:endParaRPr lang="it-IT" sz="1400" b="1" dirty="0">
              <a:solidFill>
                <a:schemeClr val="tx2"/>
              </a:solidFill>
              <a:latin typeface="+mn-lt"/>
            </a:endParaRPr>
          </a:p>
          <a:p>
            <a:pPr marL="457200" indent="-457200" algn="just">
              <a:buSzPct val="90000"/>
              <a:buFont typeface="Arial" panose="020B0604020202020204" pitchFamily="34" charset="0"/>
              <a:buChar char="•"/>
            </a:pPr>
            <a:r>
              <a:rPr lang="it-IT" sz="3600" b="1" dirty="0">
                <a:solidFill>
                  <a:schemeClr val="tx2"/>
                </a:solidFill>
                <a:latin typeface="+mn-lt"/>
              </a:rPr>
              <a:t>IL MMG </a:t>
            </a:r>
            <a:r>
              <a:rPr lang="it-IT" sz="3600" b="1" dirty="0" smtClean="0">
                <a:solidFill>
                  <a:schemeClr val="tx2"/>
                </a:solidFill>
                <a:latin typeface="+mn-lt"/>
              </a:rPr>
              <a:t>pur in appropriatezza deve </a:t>
            </a:r>
            <a:r>
              <a:rPr lang="it-IT" sz="3600" b="1" dirty="0">
                <a:solidFill>
                  <a:schemeClr val="tx2"/>
                </a:solidFill>
                <a:latin typeface="+mn-lt"/>
              </a:rPr>
              <a:t>essere libero di </a:t>
            </a:r>
            <a:r>
              <a:rPr lang="it-IT" sz="3600" b="1" dirty="0" smtClean="0">
                <a:solidFill>
                  <a:schemeClr val="tx2"/>
                </a:solidFill>
                <a:latin typeface="+mn-lt"/>
              </a:rPr>
              <a:t>decidere</a:t>
            </a:r>
            <a:endParaRPr lang="it-IT" sz="3600" b="1" dirty="0">
              <a:solidFill>
                <a:schemeClr val="tx2"/>
              </a:solidFill>
              <a:latin typeface="+mn-lt"/>
            </a:endParaRPr>
          </a:p>
          <a:p>
            <a:pPr marL="457200" indent="-457200" algn="just">
              <a:buSzPct val="90000"/>
              <a:buFont typeface="Arial" panose="020B0604020202020204" pitchFamily="34" charset="0"/>
              <a:buChar char="•"/>
            </a:pPr>
            <a:endParaRPr lang="it-IT" sz="3600" b="1" dirty="0">
              <a:solidFill>
                <a:schemeClr val="tx2"/>
              </a:solidFill>
              <a:latin typeface="+mn-lt"/>
            </a:endParaRPr>
          </a:p>
        </p:txBody>
      </p:sp>
    </p:spTree>
    <p:extLst>
      <p:ext uri="{BB962C8B-B14F-4D97-AF65-F5344CB8AC3E}">
        <p14:creationId xmlns:p14="http://schemas.microsoft.com/office/powerpoint/2010/main" val="165620741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metto 4 2"/>
          <p:cNvSpPr/>
          <p:nvPr/>
        </p:nvSpPr>
        <p:spPr>
          <a:xfrm>
            <a:off x="2555776" y="1412776"/>
            <a:ext cx="4176464" cy="3672408"/>
          </a:xfrm>
          <a:prstGeom prst="cloudCallout">
            <a:avLst>
              <a:gd name="adj1" fmla="val -50848"/>
              <a:gd name="adj2" fmla="val 5768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a:xfrm>
            <a:off x="457200" y="1916832"/>
            <a:ext cx="8229600" cy="1143000"/>
          </a:xfrm>
        </p:spPr>
        <p:txBody>
          <a:bodyPr/>
          <a:lstStyle/>
          <a:p>
            <a:r>
              <a:rPr lang="it-IT" sz="6000" b="1" dirty="0" smtClean="0">
                <a:ln>
                  <a:solidFill>
                    <a:srgbClr val="C00000"/>
                  </a:solidFill>
                </a:ln>
                <a:solidFill>
                  <a:schemeClr val="tx2"/>
                </a:solidFill>
                <a:latin typeface="+mn-lt"/>
                <a:cs typeface="+mn-cs"/>
              </a:rPr>
              <a:t>Perché </a:t>
            </a:r>
            <a:br>
              <a:rPr lang="it-IT" sz="6000" b="1" dirty="0" smtClean="0">
                <a:ln>
                  <a:solidFill>
                    <a:srgbClr val="C00000"/>
                  </a:solidFill>
                </a:ln>
                <a:solidFill>
                  <a:schemeClr val="tx2"/>
                </a:solidFill>
                <a:latin typeface="+mn-lt"/>
                <a:cs typeface="+mn-cs"/>
              </a:rPr>
            </a:br>
            <a:r>
              <a:rPr lang="it-IT" sz="6000" b="1" dirty="0" smtClean="0">
                <a:ln>
                  <a:solidFill>
                    <a:srgbClr val="C00000"/>
                  </a:solidFill>
                </a:ln>
                <a:solidFill>
                  <a:schemeClr val="tx2"/>
                </a:solidFill>
                <a:latin typeface="+mn-lt"/>
                <a:cs typeface="+mn-cs"/>
              </a:rPr>
              <a:t>siete </a:t>
            </a:r>
            <a:br>
              <a:rPr lang="it-IT" sz="6000" b="1" dirty="0" smtClean="0">
                <a:ln>
                  <a:solidFill>
                    <a:srgbClr val="C00000"/>
                  </a:solidFill>
                </a:ln>
                <a:solidFill>
                  <a:schemeClr val="tx2"/>
                </a:solidFill>
                <a:latin typeface="+mn-lt"/>
                <a:cs typeface="+mn-cs"/>
              </a:rPr>
            </a:br>
            <a:r>
              <a:rPr lang="it-IT" sz="6000" b="1" dirty="0" smtClean="0">
                <a:ln>
                  <a:solidFill>
                    <a:srgbClr val="C00000"/>
                  </a:solidFill>
                </a:ln>
                <a:solidFill>
                  <a:schemeClr val="tx2"/>
                </a:solidFill>
                <a:latin typeface="+mn-lt"/>
                <a:cs typeface="+mn-cs"/>
              </a:rPr>
              <a:t>qui ??</a:t>
            </a:r>
            <a:endParaRPr lang="it-IT" sz="6000" b="1" dirty="0">
              <a:ln>
                <a:solidFill>
                  <a:srgbClr val="C00000"/>
                </a:solidFill>
              </a:ln>
              <a:solidFill>
                <a:schemeClr val="tx2"/>
              </a:solidFill>
              <a:latin typeface="+mn-lt"/>
              <a:cs typeface="+mn-cs"/>
            </a:endParaRPr>
          </a:p>
        </p:txBody>
      </p:sp>
      <p:sp>
        <p:nvSpPr>
          <p:cNvPr id="4" name="Rettangolo 3"/>
          <p:cNvSpPr/>
          <p:nvPr/>
        </p:nvSpPr>
        <p:spPr>
          <a:xfrm>
            <a:off x="2195736" y="-76115"/>
            <a:ext cx="3605475" cy="707886"/>
          </a:xfrm>
          <a:prstGeom prst="rect">
            <a:avLst/>
          </a:prstGeom>
        </p:spPr>
        <p:txBody>
          <a:bodyPr wrap="none">
            <a:spAutoFit/>
          </a:bodyPr>
          <a:lstStyle/>
          <a:p>
            <a:pPr algn="ctr"/>
            <a:r>
              <a:rPr lang="it-IT" sz="4000" b="1" dirty="0">
                <a:ln>
                  <a:solidFill>
                    <a:srgbClr val="C00000"/>
                  </a:solidFill>
                </a:ln>
                <a:solidFill>
                  <a:schemeClr val="bg1"/>
                </a:solidFill>
              </a:rPr>
              <a:t>Partner GOLD</a:t>
            </a:r>
          </a:p>
        </p:txBody>
      </p:sp>
    </p:spTree>
    <p:extLst>
      <p:ext uri="{BB962C8B-B14F-4D97-AF65-F5344CB8AC3E}">
        <p14:creationId xmlns:p14="http://schemas.microsoft.com/office/powerpoint/2010/main" val="657513537"/>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31640" y="-99392"/>
            <a:ext cx="6192688" cy="792087"/>
          </a:xfrm>
        </p:spPr>
        <p:txBody>
          <a:bodyPr/>
          <a:lstStyle/>
          <a:p>
            <a:r>
              <a:rPr lang="it-IT" b="1" dirty="0" smtClean="0">
                <a:solidFill>
                  <a:schemeClr val="bg1"/>
                </a:solidFill>
              </a:rPr>
              <a:t>Web</a:t>
            </a:r>
            <a:r>
              <a:rPr lang="it-IT" b="1" dirty="0" smtClean="0">
                <a:solidFill>
                  <a:schemeClr val="tx2"/>
                </a:solidFill>
              </a:rPr>
              <a:t/>
            </a:r>
            <a:br>
              <a:rPr lang="it-IT" b="1" dirty="0" smtClean="0">
                <a:solidFill>
                  <a:schemeClr val="tx2"/>
                </a:solidFill>
              </a:rPr>
            </a:br>
            <a:r>
              <a:rPr lang="it-IT" b="1" dirty="0" smtClean="0">
                <a:solidFill>
                  <a:schemeClr val="tx2"/>
                </a:solidFill>
              </a:rPr>
              <a:t/>
            </a:r>
            <a:br>
              <a:rPr lang="it-IT" b="1" dirty="0" smtClean="0">
                <a:solidFill>
                  <a:schemeClr val="tx2"/>
                </a:solidFill>
              </a:rPr>
            </a:br>
            <a:r>
              <a:rPr lang="it-IT" dirty="0" smtClean="0">
                <a:solidFill>
                  <a:schemeClr val="tx2"/>
                </a:solidFill>
              </a:rPr>
              <a:t/>
            </a:r>
            <a:br>
              <a:rPr lang="it-IT" dirty="0" smtClean="0">
                <a:solidFill>
                  <a:schemeClr val="tx2"/>
                </a:solidFill>
              </a:rPr>
            </a:br>
            <a:r>
              <a:rPr lang="it-IT" dirty="0" smtClean="0">
                <a:solidFill>
                  <a:schemeClr val="tx2"/>
                </a:solidFill>
              </a:rPr>
              <a:t/>
            </a:r>
            <a:br>
              <a:rPr lang="it-IT" dirty="0" smtClean="0">
                <a:solidFill>
                  <a:schemeClr val="tx2"/>
                </a:solidFill>
              </a:rPr>
            </a:br>
            <a:endParaRPr lang="it-IT" sz="2400" dirty="0">
              <a:solidFill>
                <a:schemeClr val="tx2"/>
              </a:solidFill>
            </a:endParaRPr>
          </a:p>
        </p:txBody>
      </p:sp>
      <p:sp>
        <p:nvSpPr>
          <p:cNvPr id="3" name="CasellaDiTesto 2"/>
          <p:cNvSpPr txBox="1"/>
          <p:nvPr/>
        </p:nvSpPr>
        <p:spPr>
          <a:xfrm>
            <a:off x="395536" y="908720"/>
            <a:ext cx="8280920" cy="8094524"/>
          </a:xfrm>
          <a:prstGeom prst="rect">
            <a:avLst/>
          </a:prstGeom>
          <a:noFill/>
        </p:spPr>
        <p:txBody>
          <a:bodyPr wrap="square" rtlCol="0">
            <a:spAutoFit/>
          </a:bodyPr>
          <a:lstStyle/>
          <a:p>
            <a:pPr marL="457200" indent="-457200" algn="just">
              <a:buSzPct val="90000"/>
              <a:buFont typeface="Arial" panose="020B0604020202020204" pitchFamily="34" charset="0"/>
              <a:buChar char="•"/>
            </a:pPr>
            <a:r>
              <a:rPr lang="it-IT" sz="3600" b="1" dirty="0" smtClean="0">
                <a:solidFill>
                  <a:schemeClr val="tx2"/>
                </a:solidFill>
                <a:latin typeface="+mn-lt"/>
              </a:rPr>
              <a:t>Opero da remoto tramite un browser, senza connessione non posso lavorare.</a:t>
            </a:r>
          </a:p>
          <a:p>
            <a:pPr marL="457200" indent="-457200" algn="just">
              <a:buSzPct val="90000"/>
              <a:buFont typeface="Arial" panose="020B0604020202020204" pitchFamily="34" charset="0"/>
              <a:buChar char="•"/>
            </a:pPr>
            <a:endParaRPr lang="it-IT" sz="10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a:solidFill>
                  <a:schemeClr val="tx2"/>
                </a:solidFill>
                <a:latin typeface="+mn-lt"/>
              </a:rPr>
              <a:t>Non ho accessibilità ai miei dati  per statistiche </a:t>
            </a:r>
            <a:r>
              <a:rPr lang="it-IT" sz="3600" b="1" dirty="0" smtClean="0">
                <a:solidFill>
                  <a:schemeClr val="tx2"/>
                </a:solidFill>
                <a:latin typeface="+mn-lt"/>
              </a:rPr>
              <a:t>e reportistica.</a:t>
            </a:r>
          </a:p>
          <a:p>
            <a:pPr marL="457200" indent="-457200" algn="just">
              <a:buSzPct val="90000"/>
              <a:buFont typeface="Arial" panose="020B0604020202020204" pitchFamily="34" charset="0"/>
              <a:buChar char="•"/>
            </a:pPr>
            <a:endParaRPr lang="it-IT" sz="14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smtClean="0">
                <a:solidFill>
                  <a:schemeClr val="tx2"/>
                </a:solidFill>
                <a:latin typeface="+mn-lt"/>
              </a:rPr>
              <a:t>In un mondo globalizzato il rischio è la propria identità.</a:t>
            </a:r>
          </a:p>
          <a:p>
            <a:pPr marL="457200" indent="-457200" algn="just">
              <a:buSzPct val="90000"/>
              <a:buFont typeface="Arial" panose="020B0604020202020204" pitchFamily="34" charset="0"/>
              <a:buChar char="•"/>
            </a:pPr>
            <a:endParaRPr lang="it-IT" sz="10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smtClean="0">
                <a:solidFill>
                  <a:schemeClr val="tx2"/>
                </a:solidFill>
                <a:latin typeface="+mn-lt"/>
              </a:rPr>
              <a:t>In alcune </a:t>
            </a:r>
            <a:r>
              <a:rPr lang="it-IT" sz="3600" b="1" dirty="0">
                <a:solidFill>
                  <a:schemeClr val="tx2"/>
                </a:solidFill>
                <a:latin typeface="+mn-lt"/>
              </a:rPr>
              <a:t>Regioni </a:t>
            </a:r>
            <a:r>
              <a:rPr lang="it-IT" sz="3600" b="1" dirty="0" smtClean="0">
                <a:solidFill>
                  <a:schemeClr val="tx2"/>
                </a:solidFill>
                <a:latin typeface="+mn-lt"/>
              </a:rPr>
              <a:t>si parla già di SW di «Regime».</a:t>
            </a:r>
            <a:endParaRPr lang="it-IT" sz="3600" b="1" dirty="0">
              <a:solidFill>
                <a:schemeClr val="tx2"/>
              </a:solidFill>
              <a:latin typeface="+mn-lt"/>
            </a:endParaRPr>
          </a:p>
          <a:p>
            <a:pPr marL="457200" indent="-457200" algn="just">
              <a:lnSpc>
                <a:spcPct val="150000"/>
              </a:lnSpc>
              <a:buSzPct val="90000"/>
              <a:buFont typeface="Arial" panose="020B0604020202020204" pitchFamily="34" charset="0"/>
              <a:buChar char="•"/>
            </a:pPr>
            <a:endParaRPr lang="it-IT" sz="3600" b="1" dirty="0">
              <a:solidFill>
                <a:schemeClr val="tx2"/>
              </a:solidFill>
              <a:latin typeface="+mn-lt"/>
            </a:endParaRPr>
          </a:p>
          <a:p>
            <a:pPr marL="457200" indent="-457200" algn="just">
              <a:buSzPct val="90000"/>
              <a:buFont typeface="Arial" panose="020B0604020202020204" pitchFamily="34" charset="0"/>
              <a:buChar char="•"/>
            </a:pPr>
            <a:endParaRPr lang="it-IT" sz="3600" b="1" dirty="0">
              <a:solidFill>
                <a:schemeClr val="tx2"/>
              </a:solidFill>
              <a:latin typeface="+mn-lt"/>
            </a:endParaRPr>
          </a:p>
          <a:p>
            <a:pPr marL="571500" indent="-571500" algn="just">
              <a:buFont typeface="Arial" panose="020B0604020202020204" pitchFamily="34" charset="0"/>
              <a:buChar char="•"/>
            </a:pPr>
            <a:endParaRPr lang="it-IT" sz="3600" b="1" dirty="0" smtClean="0">
              <a:solidFill>
                <a:schemeClr val="tx2"/>
              </a:solidFill>
              <a:latin typeface="+mn-lt"/>
            </a:endParaRPr>
          </a:p>
          <a:p>
            <a:pPr marL="571500" indent="-571500">
              <a:buFont typeface="Arial" panose="020B0604020202020204" pitchFamily="34" charset="0"/>
              <a:buChar char="•"/>
            </a:pPr>
            <a:endParaRPr lang="it-IT" sz="3600" b="1" dirty="0" smtClean="0">
              <a:solidFill>
                <a:schemeClr val="tx2"/>
              </a:solidFill>
              <a:latin typeface="+mn-lt"/>
            </a:endParaRPr>
          </a:p>
          <a:p>
            <a:pPr marL="571500" indent="-571500">
              <a:buFont typeface="Arial" panose="020B0604020202020204" pitchFamily="34" charset="0"/>
              <a:buChar char="•"/>
            </a:pPr>
            <a:endParaRPr lang="it-IT" sz="3600" b="1" dirty="0">
              <a:solidFill>
                <a:schemeClr val="tx2"/>
              </a:solidFill>
              <a:latin typeface="+mn-lt"/>
            </a:endParaRPr>
          </a:p>
        </p:txBody>
      </p:sp>
    </p:spTree>
    <p:extLst>
      <p:ext uri="{BB962C8B-B14F-4D97-AF65-F5344CB8AC3E}">
        <p14:creationId xmlns:p14="http://schemas.microsoft.com/office/powerpoint/2010/main" val="1688693342"/>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31640" y="-99392"/>
            <a:ext cx="6192688" cy="792087"/>
          </a:xfrm>
        </p:spPr>
        <p:txBody>
          <a:bodyPr/>
          <a:lstStyle/>
          <a:p>
            <a:r>
              <a:rPr lang="it-IT" b="1" dirty="0" err="1" smtClean="0">
                <a:solidFill>
                  <a:schemeClr val="bg1"/>
                </a:solidFill>
              </a:rPr>
              <a:t>Cloud</a:t>
            </a:r>
            <a:r>
              <a:rPr lang="it-IT" b="1" dirty="0" smtClean="0">
                <a:solidFill>
                  <a:schemeClr val="bg1"/>
                </a:solidFill>
              </a:rPr>
              <a:t> </a:t>
            </a:r>
            <a:r>
              <a:rPr lang="it-IT" b="1" dirty="0">
                <a:solidFill>
                  <a:schemeClr val="tx2"/>
                </a:solidFill>
              </a:rPr>
              <a:t/>
            </a:r>
            <a:br>
              <a:rPr lang="it-IT" b="1" dirty="0">
                <a:solidFill>
                  <a:schemeClr val="tx2"/>
                </a:solidFill>
              </a:rPr>
            </a:br>
            <a:r>
              <a:rPr lang="it-IT" b="1" dirty="0" smtClean="0">
                <a:solidFill>
                  <a:schemeClr val="tx2"/>
                </a:solidFill>
              </a:rPr>
              <a:t/>
            </a:r>
            <a:br>
              <a:rPr lang="it-IT" b="1" dirty="0" smtClean="0">
                <a:solidFill>
                  <a:schemeClr val="tx2"/>
                </a:solidFill>
              </a:rPr>
            </a:br>
            <a:r>
              <a:rPr lang="it-IT" dirty="0" smtClean="0">
                <a:solidFill>
                  <a:schemeClr val="tx2"/>
                </a:solidFill>
              </a:rPr>
              <a:t/>
            </a:r>
            <a:br>
              <a:rPr lang="it-IT" dirty="0" smtClean="0">
                <a:solidFill>
                  <a:schemeClr val="tx2"/>
                </a:solidFill>
              </a:rPr>
            </a:br>
            <a:r>
              <a:rPr lang="it-IT" dirty="0" smtClean="0">
                <a:solidFill>
                  <a:schemeClr val="tx2"/>
                </a:solidFill>
              </a:rPr>
              <a:t/>
            </a:r>
            <a:br>
              <a:rPr lang="it-IT" dirty="0" smtClean="0">
                <a:solidFill>
                  <a:schemeClr val="tx2"/>
                </a:solidFill>
              </a:rPr>
            </a:br>
            <a:endParaRPr lang="it-IT" sz="2400" dirty="0">
              <a:solidFill>
                <a:schemeClr val="tx2"/>
              </a:solidFill>
            </a:endParaRPr>
          </a:p>
        </p:txBody>
      </p:sp>
      <p:sp>
        <p:nvSpPr>
          <p:cNvPr id="3" name="CasellaDiTesto 2"/>
          <p:cNvSpPr txBox="1"/>
          <p:nvPr/>
        </p:nvSpPr>
        <p:spPr>
          <a:xfrm>
            <a:off x="539552" y="1162481"/>
            <a:ext cx="7848872" cy="8325356"/>
          </a:xfrm>
          <a:prstGeom prst="rect">
            <a:avLst/>
          </a:prstGeom>
          <a:noFill/>
        </p:spPr>
        <p:txBody>
          <a:bodyPr wrap="square" rtlCol="0">
            <a:spAutoFit/>
          </a:bodyPr>
          <a:lstStyle/>
          <a:p>
            <a:pPr marL="457200" indent="-457200" algn="just">
              <a:buSzPct val="90000"/>
              <a:buFont typeface="Arial" panose="020B0604020202020204" pitchFamily="34" charset="0"/>
              <a:buChar char="•"/>
            </a:pPr>
            <a:r>
              <a:rPr lang="it-IT" sz="3600" b="1" dirty="0" smtClean="0">
                <a:solidFill>
                  <a:schemeClr val="tx2"/>
                </a:solidFill>
                <a:latin typeface="+mn-lt"/>
              </a:rPr>
              <a:t>Lavoro anche senza connessione</a:t>
            </a:r>
          </a:p>
          <a:p>
            <a:pPr marL="457200" indent="-457200" algn="just">
              <a:buSzPct val="90000"/>
              <a:buFont typeface="Arial" panose="020B0604020202020204" pitchFamily="34" charset="0"/>
              <a:buChar char="•"/>
            </a:pPr>
            <a:endParaRPr lang="it-IT" sz="14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smtClean="0">
                <a:solidFill>
                  <a:schemeClr val="tx2"/>
                </a:solidFill>
                <a:latin typeface="+mn-lt"/>
              </a:rPr>
              <a:t>Indispensabile solo in «mobilità»</a:t>
            </a:r>
          </a:p>
          <a:p>
            <a:pPr marL="457200" indent="-457200" algn="just">
              <a:buSzPct val="90000"/>
              <a:buFont typeface="Arial" panose="020B0604020202020204" pitchFamily="34" charset="0"/>
              <a:buChar char="•"/>
            </a:pPr>
            <a:endParaRPr lang="it-IT" sz="14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smtClean="0">
                <a:solidFill>
                  <a:schemeClr val="tx2"/>
                </a:solidFill>
                <a:latin typeface="+mn-lt"/>
              </a:rPr>
              <a:t>Deve essere usufruibile  tramite </a:t>
            </a:r>
            <a:r>
              <a:rPr lang="it-IT" sz="3600" b="1" dirty="0">
                <a:solidFill>
                  <a:schemeClr val="tx2"/>
                </a:solidFill>
                <a:latin typeface="+mn-lt"/>
              </a:rPr>
              <a:t>Strumenti</a:t>
            </a:r>
            <a:r>
              <a:rPr lang="it-IT" sz="3600" b="1" dirty="0" smtClean="0">
                <a:solidFill>
                  <a:schemeClr val="tx2"/>
                </a:solidFill>
                <a:latin typeface="+mn-lt"/>
              </a:rPr>
              <a:t> «Mobile»</a:t>
            </a:r>
          </a:p>
          <a:p>
            <a:pPr marL="457200" indent="-457200" algn="just">
              <a:buSzPct val="90000"/>
              <a:buFont typeface="Arial" panose="020B0604020202020204" pitchFamily="34" charset="0"/>
              <a:buChar char="•"/>
            </a:pPr>
            <a:endParaRPr lang="it-IT" sz="1400" b="1" dirty="0" smtClean="0">
              <a:solidFill>
                <a:schemeClr val="tx2"/>
              </a:solidFill>
              <a:latin typeface="+mn-lt"/>
            </a:endParaRPr>
          </a:p>
          <a:p>
            <a:pPr marL="457200" indent="-457200" algn="just">
              <a:buSzPct val="90000"/>
              <a:buFont typeface="Arial" panose="020B0604020202020204" pitchFamily="34" charset="0"/>
              <a:buChar char="•"/>
            </a:pPr>
            <a:r>
              <a:rPr lang="it-IT" sz="3600" b="1" dirty="0">
                <a:solidFill>
                  <a:schemeClr val="tx2"/>
                </a:solidFill>
                <a:latin typeface="+mn-lt"/>
              </a:rPr>
              <a:t>Backup e Sicurezza dei miei Dati</a:t>
            </a:r>
          </a:p>
          <a:p>
            <a:pPr algn="just">
              <a:buSzPct val="90000"/>
            </a:pPr>
            <a:r>
              <a:rPr lang="it-IT" sz="3600" b="1" dirty="0" smtClean="0">
                <a:solidFill>
                  <a:schemeClr val="tx2"/>
                </a:solidFill>
              </a:rPr>
              <a:t> </a:t>
            </a:r>
            <a:r>
              <a:rPr lang="it-IT" b="1" dirty="0">
                <a:solidFill>
                  <a:schemeClr val="tx2"/>
                </a:solidFill>
              </a:rPr>
              <a:t>	</a:t>
            </a:r>
            <a:r>
              <a:rPr lang="it-IT" sz="2400" b="1" dirty="0">
                <a:solidFill>
                  <a:schemeClr val="tx2"/>
                </a:solidFill>
              </a:rPr>
              <a:t>(Certezza sulla loro ubicazione geografica)</a:t>
            </a:r>
          </a:p>
          <a:p>
            <a:pPr marL="457200" indent="-457200" algn="just">
              <a:buSzPct val="90000"/>
              <a:buFont typeface="Arial" panose="020B0604020202020204" pitchFamily="34" charset="0"/>
              <a:buChar char="•"/>
            </a:pPr>
            <a:endParaRPr lang="it-IT" sz="3600" b="1" dirty="0" smtClean="0">
              <a:solidFill>
                <a:schemeClr val="tx2"/>
              </a:solidFill>
              <a:latin typeface="+mn-lt"/>
            </a:endParaRPr>
          </a:p>
          <a:p>
            <a:pPr>
              <a:buSzPct val="90000"/>
            </a:pPr>
            <a:endParaRPr lang="it-IT" sz="3600" b="1" dirty="0" smtClean="0">
              <a:solidFill>
                <a:schemeClr val="tx2"/>
              </a:solidFill>
              <a:latin typeface="+mn-lt"/>
            </a:endParaRPr>
          </a:p>
          <a:p>
            <a:pPr marL="457200" indent="-457200">
              <a:buSzPct val="90000"/>
              <a:buFont typeface="Arial" panose="020B0604020202020204" pitchFamily="34" charset="0"/>
              <a:buChar char="•"/>
            </a:pPr>
            <a:endParaRPr lang="it-IT" sz="1400" b="1" dirty="0" smtClean="0">
              <a:solidFill>
                <a:schemeClr val="tx2"/>
              </a:solidFill>
              <a:latin typeface="+mn-lt"/>
            </a:endParaRPr>
          </a:p>
          <a:p>
            <a:pPr marL="457200" indent="-457200">
              <a:buSzPct val="90000"/>
              <a:buFont typeface="Arial" panose="020B0604020202020204" pitchFamily="34" charset="0"/>
              <a:buChar char="•"/>
            </a:pPr>
            <a:endParaRPr lang="it-IT" sz="3600" b="1" dirty="0">
              <a:solidFill>
                <a:schemeClr val="tx2"/>
              </a:solidFill>
              <a:latin typeface="+mn-lt"/>
            </a:endParaRPr>
          </a:p>
          <a:p>
            <a:pPr marL="457200" indent="-457200" algn="just">
              <a:buSzPct val="90000"/>
              <a:buFont typeface="Arial" panose="020B0604020202020204" pitchFamily="34" charset="0"/>
              <a:buChar char="•"/>
            </a:pPr>
            <a:endParaRPr lang="it-IT" sz="3600" b="1" dirty="0">
              <a:solidFill>
                <a:schemeClr val="tx2"/>
              </a:solidFill>
              <a:latin typeface="+mn-lt"/>
            </a:endParaRPr>
          </a:p>
          <a:p>
            <a:pPr marL="571500" indent="-571500" algn="just">
              <a:buFont typeface="Arial" panose="020B0604020202020204" pitchFamily="34" charset="0"/>
              <a:buChar char="•"/>
            </a:pPr>
            <a:endParaRPr lang="it-IT" sz="3600" b="1" dirty="0" smtClean="0">
              <a:solidFill>
                <a:schemeClr val="tx2"/>
              </a:solidFill>
              <a:latin typeface="+mn-lt"/>
            </a:endParaRPr>
          </a:p>
          <a:p>
            <a:pPr marL="571500" indent="-571500">
              <a:buFont typeface="Arial" panose="020B0604020202020204" pitchFamily="34" charset="0"/>
              <a:buChar char="•"/>
            </a:pPr>
            <a:endParaRPr lang="it-IT" sz="3600" b="1" dirty="0" smtClean="0">
              <a:solidFill>
                <a:schemeClr val="tx2"/>
              </a:solidFill>
              <a:latin typeface="+mn-lt"/>
            </a:endParaRPr>
          </a:p>
          <a:p>
            <a:pPr marL="571500" indent="-571500">
              <a:buFont typeface="Arial" panose="020B0604020202020204" pitchFamily="34" charset="0"/>
              <a:buChar char="•"/>
            </a:pPr>
            <a:endParaRPr lang="it-IT" sz="3600" b="1" dirty="0">
              <a:solidFill>
                <a:schemeClr val="tx2"/>
              </a:solidFill>
              <a:latin typeface="+mn-lt"/>
            </a:endParaRPr>
          </a:p>
        </p:txBody>
      </p:sp>
    </p:spTree>
    <p:extLst>
      <p:ext uri="{BB962C8B-B14F-4D97-AF65-F5344CB8AC3E}">
        <p14:creationId xmlns:p14="http://schemas.microsoft.com/office/powerpoint/2010/main" val="4017007885"/>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sp>
        <p:nvSpPr>
          <p:cNvPr id="4" name="Titolo 3"/>
          <p:cNvSpPr>
            <a:spLocks noGrp="1"/>
          </p:cNvSpPr>
          <p:nvPr>
            <p:ph type="title"/>
          </p:nvPr>
        </p:nvSpPr>
        <p:spPr>
          <a:xfrm>
            <a:off x="456481" y="980728"/>
            <a:ext cx="8226720" cy="468428"/>
          </a:xfrm>
        </p:spPr>
        <p:txBody>
          <a:bodyPr/>
          <a:lstStyle/>
          <a:p>
            <a:r>
              <a:rPr lang="it-IT" dirty="0" smtClean="0"/>
              <a:t>Prima Simulazione</a:t>
            </a:r>
            <a:br>
              <a:rPr lang="it-IT" dirty="0" smtClean="0"/>
            </a:br>
            <a:endParaRPr lang="it-IT" dirty="0"/>
          </a:p>
        </p:txBody>
      </p:sp>
      <p:pic>
        <p:nvPicPr>
          <p:cNvPr id="9" name="Picture 2" descr="C:\Save\immagini\secretar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821" y="2718356"/>
            <a:ext cx="3219870" cy="23762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Save\immagini\doctor laptop_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7562" y="1956891"/>
            <a:ext cx="2443359" cy="19495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Save\immagini\doctable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5747" y="4135052"/>
            <a:ext cx="2445174" cy="1787855"/>
          </a:xfrm>
          <a:prstGeom prst="rect">
            <a:avLst/>
          </a:prstGeom>
          <a:noFill/>
          <a:extLst>
            <a:ext uri="{909E8E84-426E-40DD-AFC4-6F175D3DCCD1}">
              <a14:hiddenFill xmlns:a14="http://schemas.microsoft.com/office/drawing/2010/main">
                <a:solidFill>
                  <a:srgbClr val="FFFFFF"/>
                </a:solidFill>
              </a14:hiddenFill>
            </a:ext>
          </a:extLst>
        </p:spPr>
      </p:pic>
      <p:sp>
        <p:nvSpPr>
          <p:cNvPr id="8" name="Freccia a destra 7"/>
          <p:cNvSpPr/>
          <p:nvPr/>
        </p:nvSpPr>
        <p:spPr>
          <a:xfrm>
            <a:off x="3782225" y="3401688"/>
            <a:ext cx="1817803" cy="14667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560649813"/>
      </p:ext>
    </p:extLst>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sp>
        <p:nvSpPr>
          <p:cNvPr id="4" name="Titolo 3"/>
          <p:cNvSpPr>
            <a:spLocks noGrp="1"/>
          </p:cNvSpPr>
          <p:nvPr>
            <p:ph type="title"/>
          </p:nvPr>
        </p:nvSpPr>
        <p:spPr>
          <a:xfrm>
            <a:off x="456481" y="980728"/>
            <a:ext cx="8226720" cy="468428"/>
          </a:xfrm>
        </p:spPr>
        <p:txBody>
          <a:bodyPr/>
          <a:lstStyle/>
          <a:p>
            <a:r>
              <a:rPr lang="it-IT" dirty="0" smtClean="0"/>
              <a:t>Seconda Simulazione</a:t>
            </a:r>
            <a:br>
              <a:rPr lang="it-IT" dirty="0" smtClean="0"/>
            </a:br>
            <a:endParaRPr lang="it-IT" dirty="0"/>
          </a:p>
        </p:txBody>
      </p:sp>
      <p:pic>
        <p:nvPicPr>
          <p:cNvPr id="10" name="Picture 3" descr="C:\Save\immagini\doctor laptop_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4797" y="2022252"/>
            <a:ext cx="2443359" cy="19495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Save\immagini\doctable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183" y="4135760"/>
            <a:ext cx="2445174" cy="1787855"/>
          </a:xfrm>
          <a:prstGeom prst="rect">
            <a:avLst/>
          </a:prstGeom>
          <a:noFill/>
          <a:extLst>
            <a:ext uri="{909E8E84-426E-40DD-AFC4-6F175D3DCCD1}">
              <a14:hiddenFill xmlns:a14="http://schemas.microsoft.com/office/drawing/2010/main">
                <a:solidFill>
                  <a:srgbClr val="FFFFFF"/>
                </a:solidFill>
              </a14:hiddenFill>
            </a:ext>
          </a:extLst>
        </p:spPr>
      </p:pic>
      <p:sp>
        <p:nvSpPr>
          <p:cNvPr id="8" name="Freccia a destra 7"/>
          <p:cNvSpPr/>
          <p:nvPr/>
        </p:nvSpPr>
        <p:spPr>
          <a:xfrm>
            <a:off x="3782225" y="3401688"/>
            <a:ext cx="1817803" cy="14667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3" name="Picture 5" descr="C:\Save\immagini\sekreter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5086" y="2607976"/>
            <a:ext cx="2678115" cy="3055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93122"/>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7504" y="1412776"/>
            <a:ext cx="8892480" cy="2376264"/>
          </a:xfrm>
        </p:spPr>
        <p:txBody>
          <a:bodyPr/>
          <a:lstStyle/>
          <a:p>
            <a:r>
              <a:rPr lang="it-IT" dirty="0" smtClean="0">
                <a:solidFill>
                  <a:srgbClr val="FF0000"/>
                </a:solidFill>
              </a:rPr>
              <a:t/>
            </a:r>
            <a:br>
              <a:rPr lang="it-IT" dirty="0" smtClean="0">
                <a:solidFill>
                  <a:srgbClr val="FF0000"/>
                </a:solidFill>
              </a:rPr>
            </a:br>
            <a:r>
              <a:rPr lang="it-IT" sz="2800" b="1" dirty="0" smtClean="0">
                <a:solidFill>
                  <a:schemeClr val="tx2"/>
                </a:solidFill>
              </a:rPr>
              <a:t/>
            </a:r>
            <a:br>
              <a:rPr lang="it-IT" sz="2800" b="1" dirty="0" smtClean="0">
                <a:solidFill>
                  <a:schemeClr val="tx2"/>
                </a:solidFill>
              </a:rPr>
            </a:br>
            <a:r>
              <a:rPr lang="it-IT" sz="2800" b="1" dirty="0" smtClean="0">
                <a:solidFill>
                  <a:schemeClr val="tx2"/>
                </a:solidFill>
              </a:rPr>
              <a:t/>
            </a:r>
            <a:br>
              <a:rPr lang="it-IT" sz="2800" b="1" dirty="0" smtClean="0">
                <a:solidFill>
                  <a:schemeClr val="tx2"/>
                </a:solidFill>
              </a:rPr>
            </a:br>
            <a:r>
              <a:rPr lang="it-IT" sz="7200" b="1" dirty="0" smtClean="0">
                <a:solidFill>
                  <a:srgbClr val="C00000"/>
                </a:solidFill>
              </a:rPr>
              <a:t> </a:t>
            </a:r>
            <a:r>
              <a:rPr lang="it-IT" sz="4800" b="1" dirty="0" smtClean="0">
                <a:solidFill>
                  <a:srgbClr val="C00000"/>
                </a:solidFill>
              </a:rPr>
              <a:t/>
            </a:r>
            <a:br>
              <a:rPr lang="it-IT" sz="4800" b="1" dirty="0" smtClean="0">
                <a:solidFill>
                  <a:srgbClr val="C00000"/>
                </a:solidFill>
              </a:rPr>
            </a:br>
            <a:r>
              <a:rPr lang="it-IT" dirty="0" smtClean="0">
                <a:solidFill>
                  <a:srgbClr val="FF0000"/>
                </a:solidFill>
              </a:rPr>
              <a:t/>
            </a:r>
            <a:br>
              <a:rPr lang="it-IT"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t>
            </a:r>
            <a:br>
              <a:rPr lang="it-IT" b="1" dirty="0" smtClean="0">
                <a:solidFill>
                  <a:srgbClr val="FF0000"/>
                </a:solidFill>
              </a:rPr>
            </a:br>
            <a:r>
              <a:rPr lang="it-IT" sz="8000" b="1" dirty="0" smtClean="0">
                <a:solidFill>
                  <a:srgbClr val="FF0000"/>
                </a:solidFill>
              </a:rPr>
              <a:t> </a:t>
            </a:r>
            <a:r>
              <a:rPr lang="it-IT" dirty="0" smtClean="0">
                <a:solidFill>
                  <a:srgbClr val="FF0000"/>
                </a:solidFill>
              </a:rPr>
              <a:t/>
            </a:r>
            <a:br>
              <a:rPr lang="it-IT" dirty="0" smtClean="0">
                <a:solidFill>
                  <a:srgbClr val="FF0000"/>
                </a:solidFill>
              </a:rPr>
            </a:br>
            <a:endParaRPr lang="it-IT" b="1" dirty="0">
              <a:solidFill>
                <a:srgbClr val="FF0000"/>
              </a:solidFill>
            </a:endParaRPr>
          </a:p>
        </p:txBody>
      </p:sp>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sp>
        <p:nvSpPr>
          <p:cNvPr id="3" name="Rectangle 1"/>
          <p:cNvSpPr>
            <a:spLocks noChangeArrowheads="1"/>
          </p:cNvSpPr>
          <p:nvPr/>
        </p:nvSpPr>
        <p:spPr bwMode="auto">
          <a:xfrm>
            <a:off x="611560" y="2479576"/>
            <a:ext cx="7200800" cy="22313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r>
            <a:br>
              <a:rPr kumimoji="0" lang="it-IT" altLang="it-IT" sz="1100" b="0" i="0" u="none" strike="noStrike" cap="none" normalizeH="0" baseline="0" dirty="0" smtClean="0">
                <a:ln>
                  <a:noFill/>
                </a:ln>
                <a:solidFill>
                  <a:srgbClr val="000000"/>
                </a:solidFill>
                <a:effectLst/>
                <a:latin typeface="Museo"/>
              </a:rPr>
            </a:br>
            <a:r>
              <a:rPr kumimoji="0" lang="it-IT" altLang="it-IT" sz="1100" b="0" i="0" u="none" strike="noStrike" cap="none" normalizeH="0" baseline="0" dirty="0" smtClean="0">
                <a:ln>
                  <a:noFill/>
                </a:ln>
                <a:solidFill>
                  <a:srgbClr val="000000"/>
                </a:solidFill>
                <a:effectLst/>
                <a:latin typeface="Museo"/>
              </a:rPr>
              <a:t> </a:t>
            </a:r>
            <a:endParaRPr kumimoji="0" lang="it-IT" altLang="it-IT"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t>
            </a:r>
            <a:r>
              <a:rPr kumimoji="0" lang="it-IT" altLang="it-IT" sz="2800" b="0" i="0" u="none" strike="noStrike" cap="none" normalizeH="0" baseline="0" dirty="0" smtClean="0">
                <a:ln>
                  <a:noFill/>
                </a:ln>
                <a:solidFill>
                  <a:srgbClr val="000000"/>
                </a:solidFill>
                <a:effectLst/>
                <a:latin typeface="Museo"/>
              </a:rPr>
              <a:t> </a:t>
            </a:r>
            <a:r>
              <a:rPr kumimoji="0" lang="it-IT" altLang="it-IT" sz="1100" b="0" i="0" u="none" strike="noStrike" cap="none" normalizeH="0" baseline="0" dirty="0" smtClean="0">
                <a:ln>
                  <a:noFill/>
                </a:ln>
                <a:solidFill>
                  <a:srgbClr val="000000"/>
                </a:solidFill>
                <a:effectLst/>
                <a:latin typeface="Museo"/>
              </a:rPr>
              <a:t>                                                                   </a:t>
            </a:r>
            <a:endParaRPr kumimoji="0" lang="it-IT" altLang="it-IT"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5991B8"/>
                </a:solidFill>
                <a:effectLst/>
                <a:latin typeface="inherit"/>
              </a:rPr>
              <a:t>                                 </a:t>
            </a:r>
            <a:r>
              <a:rPr kumimoji="0" lang="it-IT" altLang="it-IT" sz="2800" b="0" i="0" u="none" strike="noStrike" cap="none" normalizeH="0" baseline="0" dirty="0" smtClean="0">
                <a:ln>
                  <a:noFill/>
                </a:ln>
                <a:solidFill>
                  <a:srgbClr val="5991B8"/>
                </a:solidFill>
                <a:effectLst/>
                <a:latin typeface="inherit"/>
              </a:rPr>
              <a:t>La soluzione mobile per </a:t>
            </a:r>
            <a:r>
              <a:rPr kumimoji="0" lang="it-IT" altLang="it-IT" sz="2800" b="0" i="0" u="none" strike="noStrike" cap="none" normalizeH="0" baseline="0" dirty="0" err="1" smtClean="0">
                <a:ln>
                  <a:noFill/>
                </a:ln>
                <a:solidFill>
                  <a:srgbClr val="5991B8"/>
                </a:solidFill>
                <a:effectLst/>
                <a:latin typeface="inherit"/>
              </a:rPr>
              <a:t>MilleWin</a:t>
            </a:r>
            <a:endParaRPr kumimoji="0" lang="it-IT" altLang="it-IT" sz="2800" b="0" i="0" u="none" strike="noStrike" cap="none" normalizeH="0" baseline="0" dirty="0" smtClean="0">
              <a:ln>
                <a:noFill/>
              </a:ln>
              <a:solidFill>
                <a:srgbClr val="5991B8"/>
              </a:solidFill>
              <a:effectLst/>
              <a:latin typeface="inherit"/>
            </a:endParaRPr>
          </a:p>
          <a:p>
            <a:pPr marL="0" marR="0" lvl="0" indent="0" algn="ctr" defTabSz="914400" rtl="0" eaLnBrk="0" fontAlgn="base" latinLnBrk="0" hangingPunct="0">
              <a:lnSpc>
                <a:spcPct val="100000"/>
              </a:lnSpc>
              <a:spcBef>
                <a:spcPct val="0"/>
              </a:spcBef>
              <a:spcAft>
                <a:spcPct val="0"/>
              </a:spcAft>
              <a:buClrTx/>
              <a:buSzTx/>
              <a:buFontTx/>
              <a:buNone/>
              <a:tabLst/>
            </a:pPr>
            <a:endParaRPr lang="it-IT" altLang="it-IT" sz="2800" dirty="0">
              <a:solidFill>
                <a:srgbClr val="5991B8"/>
              </a:solidFill>
              <a:latin typeface="inherit"/>
            </a:endParaRPr>
          </a:p>
          <a:p>
            <a:pPr marL="0" marR="0" lvl="0" indent="0" algn="ctr" defTabSz="914400" rtl="0" eaLnBrk="0" fontAlgn="base" latinLnBrk="0" hangingPunct="0">
              <a:lnSpc>
                <a:spcPct val="100000"/>
              </a:lnSpc>
              <a:spcBef>
                <a:spcPct val="0"/>
              </a:spcBef>
              <a:spcAft>
                <a:spcPct val="0"/>
              </a:spcAft>
              <a:buClrTx/>
              <a:buSzTx/>
              <a:buFontTx/>
              <a:buNone/>
              <a:tabLst/>
            </a:pPr>
            <a:r>
              <a:rPr lang="it-IT" altLang="it-IT" sz="2800" dirty="0" smtClean="0">
                <a:solidFill>
                  <a:srgbClr val="5991B8"/>
                </a:solidFill>
                <a:latin typeface="inherit"/>
              </a:rPr>
              <a:t>Dimostrazione LIVE</a:t>
            </a:r>
            <a:endParaRPr kumimoji="0" lang="it-IT" altLang="it-IT" sz="2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100" b="0" i="0" u="none" strike="noStrike" cap="none" normalizeH="0" baseline="0" dirty="0" smtClean="0">
                <a:ln>
                  <a:noFill/>
                </a:ln>
                <a:solidFill>
                  <a:srgbClr val="000000"/>
                </a:solidFill>
                <a:effectLst/>
                <a:latin typeface="Museo"/>
              </a:rPr>
              <a:t> </a:t>
            </a:r>
          </a:p>
        </p:txBody>
      </p:sp>
      <p:pic>
        <p:nvPicPr>
          <p:cNvPr id="2050" name="Picture 2" descr="logo millelight hig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718" y="1556792"/>
            <a:ext cx="491454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149241"/>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7504" y="1412776"/>
            <a:ext cx="8892480" cy="2376264"/>
          </a:xfrm>
        </p:spPr>
        <p:txBody>
          <a:bodyPr/>
          <a:lstStyle/>
          <a:p>
            <a:r>
              <a:rPr lang="it-IT" dirty="0" smtClean="0">
                <a:solidFill>
                  <a:srgbClr val="FF0000"/>
                </a:solidFill>
              </a:rPr>
              <a:t/>
            </a:r>
            <a:br>
              <a:rPr lang="it-IT" dirty="0" smtClean="0">
                <a:solidFill>
                  <a:srgbClr val="FF0000"/>
                </a:solidFill>
              </a:rPr>
            </a:br>
            <a:r>
              <a:rPr lang="it-IT" sz="2800" b="1" dirty="0" smtClean="0">
                <a:solidFill>
                  <a:schemeClr val="tx2"/>
                </a:solidFill>
              </a:rPr>
              <a:t/>
            </a:r>
            <a:br>
              <a:rPr lang="it-IT" sz="2800" b="1" dirty="0" smtClean="0">
                <a:solidFill>
                  <a:schemeClr val="tx2"/>
                </a:solidFill>
              </a:rPr>
            </a:br>
            <a:r>
              <a:rPr lang="it-IT" sz="2800" b="1" dirty="0" smtClean="0">
                <a:solidFill>
                  <a:schemeClr val="tx2"/>
                </a:solidFill>
              </a:rPr>
              <a:t/>
            </a:r>
            <a:br>
              <a:rPr lang="it-IT" sz="2800" b="1" dirty="0" smtClean="0">
                <a:solidFill>
                  <a:schemeClr val="tx2"/>
                </a:solidFill>
              </a:rPr>
            </a:br>
            <a:r>
              <a:rPr lang="it-IT" sz="7200" b="1" dirty="0" smtClean="0">
                <a:solidFill>
                  <a:srgbClr val="C00000"/>
                </a:solidFill>
              </a:rPr>
              <a:t> </a:t>
            </a:r>
            <a:r>
              <a:rPr lang="it-IT" sz="4800" b="1" dirty="0" smtClean="0">
                <a:solidFill>
                  <a:srgbClr val="C00000"/>
                </a:solidFill>
              </a:rPr>
              <a:t/>
            </a:r>
            <a:br>
              <a:rPr lang="it-IT" sz="4800" b="1" dirty="0" smtClean="0">
                <a:solidFill>
                  <a:srgbClr val="C00000"/>
                </a:solidFill>
              </a:rPr>
            </a:br>
            <a:r>
              <a:rPr lang="it-IT" dirty="0" smtClean="0">
                <a:solidFill>
                  <a:srgbClr val="FF0000"/>
                </a:solidFill>
              </a:rPr>
              <a:t/>
            </a:r>
            <a:br>
              <a:rPr lang="it-IT"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t>
            </a:r>
            <a:br>
              <a:rPr lang="it-IT" b="1" dirty="0" smtClean="0">
                <a:solidFill>
                  <a:srgbClr val="FF0000"/>
                </a:solidFill>
              </a:rPr>
            </a:br>
            <a:r>
              <a:rPr lang="it-IT" sz="8000" b="1" dirty="0" smtClean="0">
                <a:solidFill>
                  <a:srgbClr val="FF0000"/>
                </a:solidFill>
              </a:rPr>
              <a:t> </a:t>
            </a:r>
            <a:r>
              <a:rPr lang="it-IT" dirty="0" smtClean="0">
                <a:solidFill>
                  <a:srgbClr val="FF0000"/>
                </a:solidFill>
              </a:rPr>
              <a:t/>
            </a:r>
            <a:br>
              <a:rPr lang="it-IT" dirty="0" smtClean="0">
                <a:solidFill>
                  <a:srgbClr val="FF0000"/>
                </a:solidFill>
              </a:rPr>
            </a:br>
            <a:endParaRPr lang="it-IT" b="1" dirty="0">
              <a:solidFill>
                <a:srgbClr val="FF0000"/>
              </a:solidFill>
            </a:endParaRPr>
          </a:p>
        </p:txBody>
      </p:sp>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789" y="1566044"/>
            <a:ext cx="5670458" cy="4445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2063309" y="839461"/>
            <a:ext cx="5087418" cy="584775"/>
          </a:xfrm>
          <a:prstGeom prst="rect">
            <a:avLst/>
          </a:prstGeom>
          <a:noFill/>
        </p:spPr>
        <p:txBody>
          <a:bodyPr wrap="none" rtlCol="0">
            <a:spAutoFit/>
          </a:bodyPr>
          <a:lstStyle/>
          <a:p>
            <a:r>
              <a:rPr lang="it-IT" sz="3200" b="1" dirty="0" smtClean="0">
                <a:effectLst>
                  <a:outerShdw blurRad="38100" dist="38100" dir="2700000" algn="tl">
                    <a:srgbClr val="000000">
                      <a:alpha val="43137"/>
                    </a:srgbClr>
                  </a:outerShdw>
                </a:effectLst>
              </a:rPr>
              <a:t>Sincronizzazione Allegati</a:t>
            </a:r>
            <a:endParaRPr lang="it-IT"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21380741"/>
      </p:ext>
    </p:extLst>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6750"/>
            <a:ext cx="9124900" cy="549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olo 1"/>
          <p:cNvSpPr>
            <a:spLocks noGrp="1"/>
          </p:cNvSpPr>
          <p:nvPr>
            <p:ph type="title"/>
          </p:nvPr>
        </p:nvSpPr>
        <p:spPr>
          <a:xfrm>
            <a:off x="107504" y="1412776"/>
            <a:ext cx="8892480" cy="2376264"/>
          </a:xfrm>
        </p:spPr>
        <p:txBody>
          <a:bodyPr/>
          <a:lstStyle/>
          <a:p>
            <a:r>
              <a:rPr lang="it-IT" dirty="0" smtClean="0">
                <a:solidFill>
                  <a:srgbClr val="FF0000"/>
                </a:solidFill>
              </a:rPr>
              <a:t/>
            </a:r>
            <a:br>
              <a:rPr lang="it-IT" dirty="0" smtClean="0">
                <a:solidFill>
                  <a:srgbClr val="FF0000"/>
                </a:solidFill>
              </a:rPr>
            </a:br>
            <a:r>
              <a:rPr lang="it-IT" sz="2800" b="1" dirty="0" smtClean="0">
                <a:solidFill>
                  <a:schemeClr val="tx2"/>
                </a:solidFill>
              </a:rPr>
              <a:t/>
            </a:r>
            <a:br>
              <a:rPr lang="it-IT" sz="2800" b="1" dirty="0" smtClean="0">
                <a:solidFill>
                  <a:schemeClr val="tx2"/>
                </a:solidFill>
              </a:rPr>
            </a:br>
            <a:r>
              <a:rPr lang="it-IT" sz="2800" b="1" dirty="0" smtClean="0">
                <a:solidFill>
                  <a:schemeClr val="tx2"/>
                </a:solidFill>
              </a:rPr>
              <a:t/>
            </a:r>
            <a:br>
              <a:rPr lang="it-IT" sz="2800" b="1" dirty="0" smtClean="0">
                <a:solidFill>
                  <a:schemeClr val="tx2"/>
                </a:solidFill>
              </a:rPr>
            </a:br>
            <a:r>
              <a:rPr lang="it-IT" sz="7200" b="1" dirty="0" smtClean="0">
                <a:solidFill>
                  <a:srgbClr val="C00000"/>
                </a:solidFill>
              </a:rPr>
              <a:t> </a:t>
            </a:r>
            <a:r>
              <a:rPr lang="it-IT" sz="4800" b="1" dirty="0" smtClean="0">
                <a:solidFill>
                  <a:srgbClr val="C00000"/>
                </a:solidFill>
              </a:rPr>
              <a:t/>
            </a:r>
            <a:br>
              <a:rPr lang="it-IT" sz="4800" b="1" dirty="0" smtClean="0">
                <a:solidFill>
                  <a:srgbClr val="C00000"/>
                </a:solidFill>
              </a:rPr>
            </a:br>
            <a:r>
              <a:rPr lang="it-IT" dirty="0" smtClean="0">
                <a:solidFill>
                  <a:srgbClr val="FF0000"/>
                </a:solidFill>
              </a:rPr>
              <a:t/>
            </a:r>
            <a:br>
              <a:rPr lang="it-IT"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r>
            <a:br>
              <a:rPr lang="it-IT" b="1" dirty="0" smtClean="0">
                <a:solidFill>
                  <a:srgbClr val="FF0000"/>
                </a:solidFill>
              </a:rPr>
            </a:br>
            <a:r>
              <a:rPr lang="it-IT" b="1" dirty="0" smtClean="0">
                <a:solidFill>
                  <a:srgbClr val="FF0000"/>
                </a:solidFill>
              </a:rPr>
              <a:t> </a:t>
            </a:r>
            <a:br>
              <a:rPr lang="it-IT" b="1" dirty="0" smtClean="0">
                <a:solidFill>
                  <a:srgbClr val="FF0000"/>
                </a:solidFill>
              </a:rPr>
            </a:br>
            <a:r>
              <a:rPr lang="it-IT" sz="8000" b="1" dirty="0" smtClean="0">
                <a:solidFill>
                  <a:srgbClr val="FF0000"/>
                </a:solidFill>
              </a:rPr>
              <a:t> </a:t>
            </a:r>
            <a:r>
              <a:rPr lang="it-IT" dirty="0" smtClean="0">
                <a:solidFill>
                  <a:srgbClr val="FF0000"/>
                </a:solidFill>
              </a:rPr>
              <a:t/>
            </a:r>
            <a:br>
              <a:rPr lang="it-IT" dirty="0" smtClean="0">
                <a:solidFill>
                  <a:srgbClr val="FF0000"/>
                </a:solidFill>
              </a:rPr>
            </a:br>
            <a:endParaRPr lang="it-IT" b="1" dirty="0">
              <a:solidFill>
                <a:srgbClr val="FF0000"/>
              </a:solidFill>
            </a:endParaRPr>
          </a:p>
        </p:txBody>
      </p:sp>
      <p:sp>
        <p:nvSpPr>
          <p:cNvPr id="5" name="Rettangolo 4"/>
          <p:cNvSpPr/>
          <p:nvPr/>
        </p:nvSpPr>
        <p:spPr>
          <a:xfrm>
            <a:off x="2327035" y="-27384"/>
            <a:ext cx="4559966" cy="769441"/>
          </a:xfrm>
          <a:prstGeom prst="rect">
            <a:avLst/>
          </a:prstGeom>
        </p:spPr>
        <p:txBody>
          <a:bodyPr wrap="none">
            <a:spAutoFit/>
          </a:bodyPr>
          <a:lstStyle/>
          <a:p>
            <a:pPr lvl="0" algn="ctr" eaLnBrk="0" hangingPunct="0">
              <a:defRPr/>
            </a:pPr>
            <a:r>
              <a:rPr lang="it-IT" sz="4400" b="1" dirty="0" smtClean="0">
                <a:solidFill>
                  <a:schemeClr val="bg1"/>
                </a:solidFill>
                <a:latin typeface="+mj-lt"/>
              </a:rPr>
              <a:t>Il Futuro Prossimo </a:t>
            </a:r>
          </a:p>
        </p:txBody>
      </p:sp>
      <p:sp>
        <p:nvSpPr>
          <p:cNvPr id="6" name="CasellaDiTesto 5"/>
          <p:cNvSpPr txBox="1"/>
          <p:nvPr/>
        </p:nvSpPr>
        <p:spPr>
          <a:xfrm>
            <a:off x="0" y="2133431"/>
            <a:ext cx="6239209" cy="4031873"/>
          </a:xfrm>
          <a:prstGeom prst="rect">
            <a:avLst/>
          </a:prstGeom>
          <a:solidFill>
            <a:schemeClr val="accent1">
              <a:alpha val="30000"/>
            </a:schemeClr>
          </a:solidFill>
        </p:spPr>
        <p:txBody>
          <a:bodyPr wrap="none" rtlCol="0">
            <a:spAutoFit/>
          </a:bodyPr>
          <a:lstStyle/>
          <a:p>
            <a:pPr algn="ctr"/>
            <a:r>
              <a:rPr lang="it-IT" sz="3200" b="1" dirty="0" smtClean="0">
                <a:effectLst>
                  <a:outerShdw blurRad="38100" dist="38100" dir="2700000" algn="tl">
                    <a:srgbClr val="000000">
                      <a:alpha val="43137"/>
                    </a:srgbClr>
                  </a:outerShdw>
                </a:effectLst>
              </a:rPr>
              <a:t>Sincronizzazione Dati</a:t>
            </a:r>
          </a:p>
          <a:p>
            <a:pPr algn="ctr"/>
            <a:r>
              <a:rPr lang="it-IT" sz="3200" b="1" dirty="0">
                <a:effectLst>
                  <a:outerShdw blurRad="38100" dist="38100" dir="2700000" algn="tl">
                    <a:srgbClr val="000000">
                      <a:alpha val="43137"/>
                    </a:srgbClr>
                  </a:outerShdw>
                </a:effectLst>
              </a:rPr>
              <a:t>v</a:t>
            </a:r>
            <a:r>
              <a:rPr lang="it-IT" sz="3200" b="1" dirty="0" smtClean="0">
                <a:effectLst>
                  <a:outerShdw blurRad="38100" dist="38100" dir="2700000" algn="tl">
                    <a:srgbClr val="000000">
                      <a:alpha val="43137"/>
                    </a:srgbClr>
                  </a:outerShdw>
                </a:effectLst>
              </a:rPr>
              <a:t>ia HTTPS da e verso CLOUD</a:t>
            </a:r>
          </a:p>
          <a:p>
            <a:pPr algn="ctr"/>
            <a:endParaRPr lang="it-IT" sz="3200" b="1" dirty="0" smtClean="0">
              <a:effectLst>
                <a:outerShdw blurRad="38100" dist="38100" dir="2700000" algn="tl">
                  <a:srgbClr val="000000">
                    <a:alpha val="43137"/>
                  </a:srgbClr>
                </a:outerShdw>
              </a:effectLst>
            </a:endParaRPr>
          </a:p>
          <a:p>
            <a:pPr algn="ctr"/>
            <a:r>
              <a:rPr lang="it-IT" sz="3200" b="1" dirty="0" smtClean="0">
                <a:effectLst>
                  <a:outerShdw blurRad="38100" dist="38100" dir="2700000" algn="tl">
                    <a:srgbClr val="000000">
                      <a:alpha val="43137"/>
                    </a:srgbClr>
                  </a:outerShdw>
                </a:effectLst>
              </a:rPr>
              <a:t>Senza utilizzo di RRSNET</a:t>
            </a:r>
          </a:p>
          <a:p>
            <a:pPr algn="ctr"/>
            <a:r>
              <a:rPr lang="it-IT" sz="3200" b="1" dirty="0" smtClean="0">
                <a:effectLst>
                  <a:outerShdw blurRad="38100" dist="38100" dir="2700000" algn="tl">
                    <a:srgbClr val="000000">
                      <a:alpha val="43137"/>
                    </a:srgbClr>
                  </a:outerShdw>
                </a:effectLst>
              </a:rPr>
              <a:t>Direttamente all’apertura </a:t>
            </a:r>
          </a:p>
          <a:p>
            <a:pPr algn="ctr"/>
            <a:r>
              <a:rPr lang="it-IT" sz="3200" b="1" dirty="0" smtClean="0">
                <a:effectLst>
                  <a:outerShdw blurRad="38100" dist="38100" dir="2700000" algn="tl">
                    <a:srgbClr val="000000">
                      <a:alpha val="43137"/>
                    </a:srgbClr>
                  </a:outerShdw>
                </a:effectLst>
              </a:rPr>
              <a:t>della cartella clinica</a:t>
            </a:r>
          </a:p>
          <a:p>
            <a:pPr algn="ctr"/>
            <a:endParaRPr lang="it-IT" sz="3200" b="1" dirty="0">
              <a:effectLst>
                <a:outerShdw blurRad="38100" dist="38100" dir="2700000" algn="tl">
                  <a:srgbClr val="000000">
                    <a:alpha val="43137"/>
                  </a:srgbClr>
                </a:outerShdw>
              </a:effectLst>
            </a:endParaRPr>
          </a:p>
          <a:p>
            <a:pPr algn="ctr"/>
            <a:r>
              <a:rPr lang="it-IT" sz="3200" b="1" dirty="0" smtClean="0">
                <a:effectLst>
                  <a:outerShdw blurRad="38100" dist="38100" dir="2700000" algn="tl">
                    <a:srgbClr val="000000">
                      <a:alpha val="43137"/>
                    </a:srgbClr>
                  </a:outerShdw>
                </a:effectLst>
              </a:rPr>
              <a:t>SPARIRANNO le chiavette USB</a:t>
            </a:r>
            <a:endParaRPr lang="it-IT"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71386870"/>
      </p:ext>
    </p:extLst>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11560" y="-27384"/>
            <a:ext cx="7772400" cy="720079"/>
          </a:xfrm>
        </p:spPr>
        <p:txBody>
          <a:bodyPr/>
          <a:lstStyle/>
          <a:p>
            <a:r>
              <a:rPr lang="it-IT" b="1" dirty="0">
                <a:ln>
                  <a:solidFill>
                    <a:srgbClr val="C00000"/>
                  </a:solidFill>
                </a:ln>
                <a:solidFill>
                  <a:schemeClr val="bg1"/>
                </a:solidFill>
                <a:latin typeface="Arial" charset="0"/>
                <a:cs typeface="+mn-cs"/>
              </a:rPr>
              <a:t>Domande e Risposte</a:t>
            </a:r>
            <a:r>
              <a:rPr lang="it-IT" b="1" dirty="0" smtClean="0">
                <a:solidFill>
                  <a:srgbClr val="FF0000"/>
                </a:solidFill>
              </a:rPr>
              <a:t/>
            </a:r>
            <a:br>
              <a:rPr lang="it-IT" b="1" dirty="0" smtClean="0">
                <a:solidFill>
                  <a:srgbClr val="FF0000"/>
                </a:solidFill>
              </a:rPr>
            </a:br>
            <a:endParaRPr lang="it-IT" sz="2400" b="1" dirty="0">
              <a:solidFill>
                <a:srgbClr val="FF0000"/>
              </a:solidFill>
            </a:endParaRPr>
          </a:p>
        </p:txBody>
      </p:sp>
      <p:pic>
        <p:nvPicPr>
          <p:cNvPr id="3" name="Picture 23" descr="fdsf fdskja eopfsd"/>
          <p:cNvPicPr>
            <a:picLocks noChangeAspect="1" noChangeArrowheads="1"/>
          </p:cNvPicPr>
          <p:nvPr/>
        </p:nvPicPr>
        <p:blipFill>
          <a:blip r:embed="rId3" cstate="print"/>
          <a:srcRect/>
          <a:stretch>
            <a:fillRect/>
          </a:stretch>
        </p:blipFill>
        <p:spPr bwMode="auto">
          <a:xfrm>
            <a:off x="1" y="655093"/>
            <a:ext cx="9144000" cy="5222179"/>
          </a:xfrm>
          <a:prstGeom prst="rect">
            <a:avLst/>
          </a:prstGeom>
          <a:noFill/>
        </p:spPr>
      </p:pic>
    </p:spTree>
    <p:extLst>
      <p:ext uri="{BB962C8B-B14F-4D97-AF65-F5344CB8AC3E}">
        <p14:creationId xmlns:p14="http://schemas.microsoft.com/office/powerpoint/2010/main" val="3305350855"/>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smtClean="0"/>
              <a:t> </a:t>
            </a:r>
            <a:br>
              <a:rPr lang="it-IT" smtClean="0"/>
            </a:br>
            <a:r>
              <a:rPr lang="it-IT" smtClean="0"/>
              <a:t/>
            </a:r>
            <a:br>
              <a:rPr lang="it-IT" smtClean="0"/>
            </a:br>
            <a:r>
              <a:rPr lang="it-IT" smtClean="0"/>
              <a:t/>
            </a:r>
            <a:br>
              <a:rPr lang="it-IT" smtClean="0"/>
            </a:br>
            <a:r>
              <a:rPr lang="it-IT" smtClean="0"/>
              <a:t>	 </a:t>
            </a:r>
            <a:br>
              <a:rPr lang="it-IT" smtClean="0"/>
            </a:br>
            <a:endParaRPr lang="it-IT" dirty="0"/>
          </a:p>
        </p:txBody>
      </p:sp>
      <p:sp>
        <p:nvSpPr>
          <p:cNvPr id="4" name="CasellaDiTesto 3"/>
          <p:cNvSpPr txBox="1"/>
          <p:nvPr/>
        </p:nvSpPr>
        <p:spPr>
          <a:xfrm>
            <a:off x="0" y="-27384"/>
            <a:ext cx="9180512" cy="769441"/>
          </a:xfrm>
          <a:prstGeom prst="rect">
            <a:avLst/>
          </a:prstGeom>
          <a:noFill/>
        </p:spPr>
        <p:txBody>
          <a:bodyPr wrap="square" rtlCol="0">
            <a:spAutoFit/>
          </a:bodyPr>
          <a:lstStyle/>
          <a:p>
            <a:pPr algn="ctr"/>
            <a:r>
              <a:rPr lang="it-IT" sz="2800" b="1" dirty="0" smtClean="0">
                <a:solidFill>
                  <a:schemeClr val="bg1"/>
                </a:solidFill>
              </a:rPr>
              <a:t>  </a:t>
            </a:r>
            <a:r>
              <a:rPr lang="it-IT" sz="4400" b="1" dirty="0">
                <a:ln>
                  <a:solidFill>
                    <a:srgbClr val="C00000"/>
                  </a:solidFill>
                </a:ln>
                <a:solidFill>
                  <a:schemeClr val="bg1"/>
                </a:solidFill>
              </a:rPr>
              <a:t>The last Hurrah</a:t>
            </a:r>
          </a:p>
        </p:txBody>
      </p:sp>
      <p:sp>
        <p:nvSpPr>
          <p:cNvPr id="3" name="Rettangolo 2"/>
          <p:cNvSpPr/>
          <p:nvPr/>
        </p:nvSpPr>
        <p:spPr>
          <a:xfrm>
            <a:off x="755576" y="1196752"/>
            <a:ext cx="7560840" cy="4401205"/>
          </a:xfrm>
          <a:prstGeom prst="rect">
            <a:avLst/>
          </a:prstGeom>
        </p:spPr>
        <p:txBody>
          <a:bodyPr wrap="square">
            <a:spAutoFit/>
          </a:bodyPr>
          <a:lstStyle/>
          <a:p>
            <a:pPr algn="just"/>
            <a:r>
              <a:rPr lang="it-IT" sz="2400" dirty="0" smtClean="0">
                <a:solidFill>
                  <a:schemeClr val="tx2"/>
                </a:solidFill>
                <a:latin typeface="Arial" panose="020B0604020202020204" pitchFamily="34" charset="0"/>
              </a:rPr>
              <a:t>…. </a:t>
            </a:r>
            <a:r>
              <a:rPr lang="it-IT" sz="2800" i="1" dirty="0" smtClean="0">
                <a:solidFill>
                  <a:schemeClr val="tx2"/>
                </a:solidFill>
                <a:latin typeface="Arial" panose="020B0604020202020204" pitchFamily="34" charset="0"/>
              </a:rPr>
              <a:t>Ogni mattina in Africa, quando sorge il sole, </a:t>
            </a:r>
            <a:r>
              <a:rPr lang="it-IT" sz="2800" i="1" dirty="0">
                <a:solidFill>
                  <a:schemeClr val="tx2"/>
                </a:solidFill>
                <a:latin typeface="Arial" panose="020B0604020202020204" pitchFamily="34" charset="0"/>
              </a:rPr>
              <a:t>una </a:t>
            </a:r>
            <a:r>
              <a:rPr lang="it-IT" sz="2800" i="1" dirty="0" smtClean="0">
                <a:solidFill>
                  <a:schemeClr val="tx2"/>
                </a:solidFill>
                <a:latin typeface="Arial" panose="020B0604020202020204" pitchFamily="34" charset="0"/>
              </a:rPr>
              <a:t>Gazzella </a:t>
            </a:r>
            <a:r>
              <a:rPr lang="it-IT" sz="2800" i="1" dirty="0">
                <a:solidFill>
                  <a:schemeClr val="tx2"/>
                </a:solidFill>
                <a:latin typeface="Arial" panose="020B0604020202020204" pitchFamily="34" charset="0"/>
              </a:rPr>
              <a:t>si sveglia, sa che dovrà correre più del </a:t>
            </a:r>
            <a:r>
              <a:rPr lang="it-IT" sz="2800" i="1" dirty="0" smtClean="0">
                <a:solidFill>
                  <a:schemeClr val="tx2"/>
                </a:solidFill>
                <a:latin typeface="Arial" panose="020B0604020202020204" pitchFamily="34" charset="0"/>
              </a:rPr>
              <a:t>Leone </a:t>
            </a:r>
            <a:r>
              <a:rPr lang="it-IT" sz="2800" i="1" dirty="0">
                <a:solidFill>
                  <a:schemeClr val="tx2"/>
                </a:solidFill>
                <a:latin typeface="Arial" panose="020B0604020202020204" pitchFamily="34" charset="0"/>
              </a:rPr>
              <a:t>o verrà </a:t>
            </a:r>
            <a:r>
              <a:rPr lang="it-IT" sz="2800" i="1" dirty="0" smtClean="0">
                <a:solidFill>
                  <a:schemeClr val="tx2"/>
                </a:solidFill>
                <a:latin typeface="Arial" panose="020B0604020202020204" pitchFamily="34" charset="0"/>
              </a:rPr>
              <a:t>uccisa. Ogni </a:t>
            </a:r>
            <a:r>
              <a:rPr lang="it-IT" sz="2800" i="1" dirty="0">
                <a:solidFill>
                  <a:schemeClr val="tx2"/>
                </a:solidFill>
                <a:latin typeface="Arial" panose="020B0604020202020204" pitchFamily="34" charset="0"/>
              </a:rPr>
              <a:t>mattina in Africa, quando sorge il sole, un </a:t>
            </a:r>
            <a:r>
              <a:rPr lang="it-IT" sz="2800" i="1" dirty="0" smtClean="0">
                <a:solidFill>
                  <a:schemeClr val="tx2"/>
                </a:solidFill>
                <a:latin typeface="Arial" panose="020B0604020202020204" pitchFamily="34" charset="0"/>
              </a:rPr>
              <a:t>Leone </a:t>
            </a:r>
            <a:r>
              <a:rPr lang="it-IT" sz="2800" i="1" dirty="0">
                <a:solidFill>
                  <a:schemeClr val="tx2"/>
                </a:solidFill>
                <a:latin typeface="Arial" panose="020B0604020202020204" pitchFamily="34" charset="0"/>
              </a:rPr>
              <a:t>si sveglia e sa che dovrà correre più della </a:t>
            </a:r>
            <a:r>
              <a:rPr lang="it-IT" sz="2800" i="1" dirty="0" smtClean="0">
                <a:solidFill>
                  <a:schemeClr val="tx2"/>
                </a:solidFill>
                <a:latin typeface="Arial" panose="020B0604020202020204" pitchFamily="34" charset="0"/>
              </a:rPr>
              <a:t>Gazzella</a:t>
            </a:r>
            <a:r>
              <a:rPr lang="it-IT" sz="2800" i="1" dirty="0">
                <a:solidFill>
                  <a:schemeClr val="tx2"/>
                </a:solidFill>
                <a:latin typeface="Arial" panose="020B0604020202020204" pitchFamily="34" charset="0"/>
              </a:rPr>
              <a:t>, o morirà di fame. </a:t>
            </a:r>
            <a:endParaRPr lang="it-IT" sz="2800" i="1" dirty="0" smtClean="0">
              <a:solidFill>
                <a:schemeClr val="tx2"/>
              </a:solidFill>
              <a:latin typeface="Arial" panose="020B0604020202020204" pitchFamily="34" charset="0"/>
            </a:endParaRPr>
          </a:p>
          <a:p>
            <a:pPr algn="just"/>
            <a:endParaRPr lang="it-IT" sz="2800" i="1" dirty="0" smtClean="0">
              <a:solidFill>
                <a:schemeClr val="tx2"/>
              </a:solidFill>
              <a:latin typeface="Arial" panose="020B0604020202020204" pitchFamily="34" charset="0"/>
            </a:endParaRPr>
          </a:p>
          <a:p>
            <a:pPr algn="just"/>
            <a:r>
              <a:rPr lang="it-IT" sz="2800" i="1" dirty="0" smtClean="0">
                <a:solidFill>
                  <a:schemeClr val="tx2"/>
                </a:solidFill>
                <a:latin typeface="Arial" panose="020B0604020202020204" pitchFamily="34" charset="0"/>
              </a:rPr>
              <a:t>….. Ogni </a:t>
            </a:r>
            <a:r>
              <a:rPr lang="it-IT" sz="2800" i="1" dirty="0">
                <a:solidFill>
                  <a:schemeClr val="tx2"/>
                </a:solidFill>
                <a:latin typeface="Arial" panose="020B0604020202020204" pitchFamily="34" charset="0"/>
              </a:rPr>
              <a:t>mattina </a:t>
            </a:r>
            <a:r>
              <a:rPr lang="it-IT" sz="2800" i="1" dirty="0" smtClean="0">
                <a:solidFill>
                  <a:schemeClr val="tx2"/>
                </a:solidFill>
                <a:latin typeface="Arial" panose="020B0604020202020204" pitchFamily="34" charset="0"/>
              </a:rPr>
              <a:t>nel mondo non </a:t>
            </a:r>
            <a:r>
              <a:rPr lang="it-IT" sz="2800" i="1" dirty="0">
                <a:solidFill>
                  <a:schemeClr val="tx2"/>
                </a:solidFill>
                <a:latin typeface="Arial" panose="020B0604020202020204" pitchFamily="34" charset="0"/>
              </a:rPr>
              <a:t>importa che tu sia un leone o una </a:t>
            </a:r>
            <a:r>
              <a:rPr lang="it-IT" sz="2800" i="1" dirty="0" smtClean="0">
                <a:solidFill>
                  <a:schemeClr val="tx2"/>
                </a:solidFill>
                <a:latin typeface="Arial" panose="020B0604020202020204" pitchFamily="34" charset="0"/>
              </a:rPr>
              <a:t>gazzella, </a:t>
            </a:r>
            <a:r>
              <a:rPr lang="it-IT" sz="2800" b="1" i="1" dirty="0" smtClean="0">
                <a:solidFill>
                  <a:srgbClr val="C00000"/>
                </a:solidFill>
                <a:latin typeface="Arial" panose="020B0604020202020204" pitchFamily="34" charset="0"/>
              </a:rPr>
              <a:t>l'importante </a:t>
            </a:r>
            <a:r>
              <a:rPr lang="it-IT" sz="2800" b="1" i="1" dirty="0">
                <a:solidFill>
                  <a:srgbClr val="C00000"/>
                </a:solidFill>
                <a:latin typeface="Arial" panose="020B0604020202020204" pitchFamily="34" charset="0"/>
              </a:rPr>
              <a:t>è che cominci a </a:t>
            </a:r>
            <a:r>
              <a:rPr lang="it-IT" sz="2800" b="1" i="1" dirty="0" smtClean="0">
                <a:solidFill>
                  <a:srgbClr val="C00000"/>
                </a:solidFill>
                <a:latin typeface="Arial" panose="020B0604020202020204" pitchFamily="34" charset="0"/>
              </a:rPr>
              <a:t>correre</a:t>
            </a:r>
            <a:r>
              <a:rPr lang="it-IT" sz="2800" b="1" i="1" dirty="0">
                <a:solidFill>
                  <a:srgbClr val="C00000"/>
                </a:solidFill>
                <a:latin typeface="Arial" panose="020B0604020202020204" pitchFamily="34" charset="0"/>
              </a:rPr>
              <a:t> </a:t>
            </a:r>
            <a:r>
              <a:rPr lang="it-IT" sz="2800" b="1" i="1" dirty="0" smtClean="0">
                <a:solidFill>
                  <a:srgbClr val="C00000"/>
                </a:solidFill>
                <a:latin typeface="Arial" panose="020B0604020202020204" pitchFamily="34" charset="0"/>
              </a:rPr>
              <a:t>!</a:t>
            </a:r>
            <a:endParaRPr lang="it-IT" sz="3200" b="1" dirty="0">
              <a:solidFill>
                <a:srgbClr val="C00000"/>
              </a:solidFill>
            </a:endParaRPr>
          </a:p>
        </p:txBody>
      </p:sp>
    </p:spTree>
    <p:extLst>
      <p:ext uri="{BB962C8B-B14F-4D97-AF65-F5344CB8AC3E}">
        <p14:creationId xmlns:p14="http://schemas.microsoft.com/office/powerpoint/2010/main" val="2078438188"/>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 </a:t>
            </a:r>
            <a:br>
              <a:rPr lang="it-IT" dirty="0" smtClean="0"/>
            </a:br>
            <a:r>
              <a:rPr lang="it-IT" dirty="0" smtClean="0"/>
              <a:t/>
            </a:r>
            <a:br>
              <a:rPr lang="it-IT" dirty="0" smtClean="0"/>
            </a:br>
            <a:r>
              <a:rPr lang="it-IT" dirty="0" smtClean="0"/>
              <a:t/>
            </a:r>
            <a:br>
              <a:rPr lang="it-IT" dirty="0" smtClean="0"/>
            </a:br>
            <a:r>
              <a:rPr lang="it-IT" dirty="0" smtClean="0"/>
              <a:t>	 </a:t>
            </a:r>
            <a:br>
              <a:rPr lang="it-IT" dirty="0" smtClean="0"/>
            </a:br>
            <a:endParaRPr lang="it-IT" dirty="0"/>
          </a:p>
        </p:txBody>
      </p:sp>
      <p:sp>
        <p:nvSpPr>
          <p:cNvPr id="4" name="CasellaDiTesto 3"/>
          <p:cNvSpPr txBox="1"/>
          <p:nvPr/>
        </p:nvSpPr>
        <p:spPr>
          <a:xfrm>
            <a:off x="0" y="-27384"/>
            <a:ext cx="9180512" cy="769441"/>
          </a:xfrm>
          <a:prstGeom prst="rect">
            <a:avLst/>
          </a:prstGeom>
          <a:noFill/>
        </p:spPr>
        <p:txBody>
          <a:bodyPr wrap="square" rtlCol="0">
            <a:spAutoFit/>
          </a:bodyPr>
          <a:lstStyle/>
          <a:p>
            <a:pPr algn="ctr"/>
            <a:r>
              <a:rPr lang="it-IT" sz="2800" b="1" dirty="0" smtClean="0">
                <a:solidFill>
                  <a:schemeClr val="bg1"/>
                </a:solidFill>
              </a:rPr>
              <a:t>  </a:t>
            </a:r>
            <a:r>
              <a:rPr lang="it-IT" sz="4400" b="1" dirty="0">
                <a:ln>
                  <a:solidFill>
                    <a:srgbClr val="C00000"/>
                  </a:solidFill>
                </a:ln>
                <a:solidFill>
                  <a:schemeClr val="bg1"/>
                </a:solidFill>
              </a:rPr>
              <a:t>Partner Day</a:t>
            </a:r>
          </a:p>
        </p:txBody>
      </p:sp>
      <p:sp>
        <p:nvSpPr>
          <p:cNvPr id="3" name="Rettangolo 2"/>
          <p:cNvSpPr/>
          <p:nvPr/>
        </p:nvSpPr>
        <p:spPr>
          <a:xfrm>
            <a:off x="809836" y="2433662"/>
            <a:ext cx="7560840" cy="2000548"/>
          </a:xfrm>
          <a:prstGeom prst="rect">
            <a:avLst/>
          </a:prstGeom>
        </p:spPr>
        <p:txBody>
          <a:bodyPr wrap="square">
            <a:spAutoFit/>
          </a:bodyPr>
          <a:lstStyle/>
          <a:p>
            <a:pPr algn="ctr"/>
            <a:r>
              <a:rPr lang="it-IT" sz="5400" b="1" i="1" dirty="0" smtClean="0">
                <a:ln>
                  <a:solidFill>
                    <a:sysClr val="windowText" lastClr="000000"/>
                  </a:solidFill>
                </a:ln>
                <a:solidFill>
                  <a:srgbClr val="C00000"/>
                </a:solidFill>
                <a:latin typeface="Arial" panose="020B0604020202020204" pitchFamily="34" charset="0"/>
              </a:rPr>
              <a:t>Firenze 18 marzo 2016</a:t>
            </a:r>
          </a:p>
          <a:p>
            <a:pPr algn="ctr"/>
            <a:endParaRPr lang="it-IT" sz="1600" b="1" i="1" dirty="0" smtClean="0">
              <a:ln>
                <a:solidFill>
                  <a:sysClr val="windowText" lastClr="000000"/>
                </a:solidFill>
              </a:ln>
              <a:solidFill>
                <a:srgbClr val="C00000"/>
              </a:solidFill>
              <a:latin typeface="Arial" panose="020B0604020202020204" pitchFamily="34" charset="0"/>
            </a:endParaRPr>
          </a:p>
          <a:p>
            <a:pPr algn="ctr"/>
            <a:r>
              <a:rPr lang="it-IT" sz="5400" b="1" i="1" dirty="0" smtClean="0">
                <a:ln>
                  <a:solidFill>
                    <a:sysClr val="windowText" lastClr="000000"/>
                  </a:solidFill>
                </a:ln>
                <a:solidFill>
                  <a:srgbClr val="C00000"/>
                </a:solidFill>
                <a:latin typeface="Arial" panose="020B0604020202020204" pitchFamily="34" charset="0"/>
              </a:rPr>
              <a:t>Arrivederci e Grazie !</a:t>
            </a:r>
            <a:endParaRPr lang="it-IT" sz="5400" b="1" dirty="0">
              <a:ln>
                <a:solidFill>
                  <a:sysClr val="windowText" lastClr="000000"/>
                </a:solidFill>
              </a:ln>
              <a:solidFill>
                <a:srgbClr val="C00000"/>
              </a:solidFill>
            </a:endParaRPr>
          </a:p>
        </p:txBody>
      </p:sp>
    </p:spTree>
    <p:extLst>
      <p:ext uri="{BB962C8B-B14F-4D97-AF65-F5344CB8AC3E}">
        <p14:creationId xmlns:p14="http://schemas.microsoft.com/office/powerpoint/2010/main" val="341346803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88198" y="1196752"/>
            <a:ext cx="8532274" cy="2448272"/>
          </a:xfrm>
        </p:spPr>
        <p:txBody>
          <a:bodyPr/>
          <a:lstStyle/>
          <a:p>
            <a:r>
              <a:rPr lang="it-IT" sz="4800" b="1" i="1" dirty="0" smtClean="0">
                <a:solidFill>
                  <a:schemeClr val="tx2"/>
                </a:solidFill>
              </a:rPr>
              <a:t> </a:t>
            </a:r>
            <a:r>
              <a:rPr lang="it-IT" dirty="0" smtClean="0">
                <a:solidFill>
                  <a:schemeClr val="tx2"/>
                </a:solidFill>
              </a:rPr>
              <a:t/>
            </a:r>
            <a:br>
              <a:rPr lang="it-IT" dirty="0" smtClean="0">
                <a:solidFill>
                  <a:schemeClr val="tx2"/>
                </a:solidFill>
              </a:rPr>
            </a:br>
            <a:r>
              <a:rPr lang="it-IT" dirty="0" smtClean="0">
                <a:solidFill>
                  <a:schemeClr val="tx2"/>
                </a:solidFill>
              </a:rPr>
              <a:t/>
            </a:r>
            <a:br>
              <a:rPr lang="it-IT" dirty="0" smtClean="0">
                <a:solidFill>
                  <a:schemeClr val="tx2"/>
                </a:solidFill>
              </a:rPr>
            </a:br>
            <a:r>
              <a:rPr lang="it-IT" dirty="0" smtClean="0">
                <a:solidFill>
                  <a:schemeClr val="tx2"/>
                </a:solidFill>
              </a:rPr>
              <a:t/>
            </a:r>
            <a:br>
              <a:rPr lang="it-IT" dirty="0" smtClean="0">
                <a:solidFill>
                  <a:schemeClr val="tx2"/>
                </a:solidFill>
              </a:rPr>
            </a:br>
            <a:r>
              <a:rPr lang="it-IT" dirty="0" smtClean="0">
                <a:solidFill>
                  <a:schemeClr val="tx2"/>
                </a:solidFill>
              </a:rPr>
              <a:t>	 </a:t>
            </a:r>
            <a:r>
              <a:rPr lang="it-IT" sz="2800" dirty="0" smtClean="0">
                <a:solidFill>
                  <a:schemeClr val="tx2"/>
                </a:solidFill>
              </a:rPr>
              <a:t/>
            </a:r>
            <a:br>
              <a:rPr lang="it-IT" sz="2800" dirty="0" smtClean="0">
                <a:solidFill>
                  <a:schemeClr val="tx2"/>
                </a:solidFill>
              </a:rPr>
            </a:br>
            <a:endParaRPr lang="it-IT" sz="2400" dirty="0">
              <a:solidFill>
                <a:schemeClr val="tx2"/>
              </a:solidFill>
            </a:endParaRPr>
          </a:p>
        </p:txBody>
      </p:sp>
      <p:sp>
        <p:nvSpPr>
          <p:cNvPr id="4" name="CasellaDiTesto 3"/>
          <p:cNvSpPr txBox="1"/>
          <p:nvPr/>
        </p:nvSpPr>
        <p:spPr>
          <a:xfrm>
            <a:off x="1187878" y="-27384"/>
            <a:ext cx="6408458" cy="707886"/>
          </a:xfrm>
          <a:prstGeom prst="rect">
            <a:avLst/>
          </a:prstGeom>
          <a:noFill/>
        </p:spPr>
        <p:txBody>
          <a:bodyPr wrap="square" rtlCol="0">
            <a:spAutoFit/>
          </a:bodyPr>
          <a:lstStyle/>
          <a:p>
            <a:pPr algn="ctr"/>
            <a:r>
              <a:rPr lang="it-IT" sz="4000" b="1" dirty="0">
                <a:ln>
                  <a:solidFill>
                    <a:srgbClr val="C00000"/>
                  </a:solidFill>
                </a:ln>
                <a:solidFill>
                  <a:schemeClr val="bg1"/>
                </a:solidFill>
              </a:rPr>
              <a:t>Partner GOLD</a:t>
            </a:r>
          </a:p>
        </p:txBody>
      </p:sp>
      <p:sp>
        <p:nvSpPr>
          <p:cNvPr id="6" name="Rettangolo 5"/>
          <p:cNvSpPr/>
          <p:nvPr/>
        </p:nvSpPr>
        <p:spPr>
          <a:xfrm>
            <a:off x="899592" y="5229200"/>
            <a:ext cx="1954381" cy="369332"/>
          </a:xfrm>
          <a:prstGeom prst="rect">
            <a:avLst/>
          </a:prstGeom>
        </p:spPr>
        <p:txBody>
          <a:bodyPr wrap="square">
            <a:spAutoFit/>
          </a:bodyPr>
          <a:lstStyle/>
          <a:p>
            <a:r>
              <a:rPr lang="it-IT" b="1" dirty="0" smtClean="0">
                <a:solidFill>
                  <a:schemeClr val="tx2"/>
                </a:solidFill>
              </a:rPr>
              <a:t>Adriano Bossini</a:t>
            </a:r>
            <a:endParaRPr lang="it-IT" b="1" dirty="0"/>
          </a:p>
        </p:txBody>
      </p:sp>
      <p:sp>
        <p:nvSpPr>
          <p:cNvPr id="7" name="Rettangolo 6"/>
          <p:cNvSpPr/>
          <p:nvPr/>
        </p:nvSpPr>
        <p:spPr>
          <a:xfrm>
            <a:off x="971688" y="5517232"/>
            <a:ext cx="1584088" cy="369332"/>
          </a:xfrm>
          <a:prstGeom prst="rect">
            <a:avLst/>
          </a:prstGeom>
        </p:spPr>
        <p:txBody>
          <a:bodyPr wrap="none">
            <a:spAutoFit/>
          </a:bodyPr>
          <a:lstStyle/>
          <a:p>
            <a:r>
              <a:rPr lang="it-IT" i="1" dirty="0" smtClean="0">
                <a:solidFill>
                  <a:schemeClr val="tx2"/>
                </a:solidFill>
                <a:ea typeface="ＭＳ Ｐゴシック" pitchFamily="-106" charset="-128"/>
              </a:rPr>
              <a:t>DG Millennium</a:t>
            </a: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0688"/>
            <a:ext cx="9144000" cy="6237312"/>
          </a:xfrm>
          <a:prstGeom prst="rect">
            <a:avLst/>
          </a:prstGeom>
        </p:spPr>
      </p:pic>
    </p:spTree>
    <p:extLst>
      <p:ext uri="{BB962C8B-B14F-4D97-AF65-F5344CB8AC3E}">
        <p14:creationId xmlns:p14="http://schemas.microsoft.com/office/powerpoint/2010/main" val="222099876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ttangolo 16"/>
          <p:cNvSpPr>
            <a:spLocks noChangeArrowheads="1"/>
          </p:cNvSpPr>
          <p:nvPr/>
        </p:nvSpPr>
        <p:spPr bwMode="auto">
          <a:xfrm>
            <a:off x="0" y="682625"/>
            <a:ext cx="9144000" cy="6175375"/>
          </a:xfrm>
          <a:prstGeom prst="rect">
            <a:avLst/>
          </a:prstGeom>
          <a:solidFill>
            <a:schemeClr val="bg1"/>
          </a:solidFill>
          <a:ln w="9525" algn="ctr">
            <a:solidFill>
              <a:schemeClr val="bg1"/>
            </a:solidFill>
            <a:round/>
            <a:headEnd/>
            <a:tailEnd/>
          </a:ln>
        </p:spPr>
        <p:txBody>
          <a:bodyPr/>
          <a:lstStyle/>
          <a:p>
            <a:pPr algn="ctr"/>
            <a:endParaRPr lang="it-IT"/>
          </a:p>
        </p:txBody>
      </p:sp>
      <p:pic>
        <p:nvPicPr>
          <p:cNvPr id="6147" name="Immagine 18" descr="tree_detail.bmp"/>
          <p:cNvPicPr>
            <a:picLocks noChangeAspect="1"/>
          </p:cNvPicPr>
          <p:nvPr/>
        </p:nvPicPr>
        <p:blipFill>
          <a:blip r:embed="rId3"/>
          <a:srcRect/>
          <a:stretch>
            <a:fillRect/>
          </a:stretch>
        </p:blipFill>
        <p:spPr bwMode="auto">
          <a:xfrm>
            <a:off x="0" y="688975"/>
            <a:ext cx="9180512" cy="6169025"/>
          </a:xfrm>
          <a:prstGeom prst="rect">
            <a:avLst/>
          </a:prstGeom>
          <a:noFill/>
          <a:ln w="9525">
            <a:noFill/>
            <a:miter lim="800000"/>
            <a:headEnd/>
            <a:tailEnd/>
          </a:ln>
        </p:spPr>
      </p:pic>
      <p:sp>
        <p:nvSpPr>
          <p:cNvPr id="6148" name="Titolo 1"/>
          <p:cNvSpPr>
            <a:spLocks noGrp="1"/>
          </p:cNvSpPr>
          <p:nvPr>
            <p:ph type="title"/>
          </p:nvPr>
        </p:nvSpPr>
        <p:spPr>
          <a:xfrm>
            <a:off x="457200" y="-99392"/>
            <a:ext cx="8229600" cy="1143000"/>
          </a:xfrm>
        </p:spPr>
        <p:txBody>
          <a:bodyPr/>
          <a:lstStyle/>
          <a:p>
            <a:r>
              <a:rPr b="1" dirty="0">
                <a:ln>
                  <a:solidFill>
                    <a:srgbClr val="C00000"/>
                  </a:solidFill>
                </a:ln>
                <a:solidFill>
                  <a:schemeClr val="bg1"/>
                </a:solidFill>
                <a:latin typeface="Arial" charset="0"/>
                <a:cs typeface="+mn-cs"/>
              </a:rPr>
              <a:t>Le </a:t>
            </a:r>
            <a:r>
              <a:rPr b="1" dirty="0" err="1">
                <a:ln>
                  <a:solidFill>
                    <a:srgbClr val="C00000"/>
                  </a:solidFill>
                </a:ln>
                <a:solidFill>
                  <a:schemeClr val="bg1"/>
                </a:solidFill>
                <a:latin typeface="Arial" charset="0"/>
                <a:cs typeface="+mn-cs"/>
              </a:rPr>
              <a:t>nostre</a:t>
            </a:r>
            <a:r>
              <a:rPr b="1" dirty="0">
                <a:ln>
                  <a:solidFill>
                    <a:srgbClr val="C00000"/>
                  </a:solidFill>
                </a:ln>
                <a:solidFill>
                  <a:schemeClr val="bg1"/>
                </a:solidFill>
                <a:latin typeface="Arial" charset="0"/>
                <a:cs typeface="+mn-cs"/>
              </a:rPr>
              <a:t> </a:t>
            </a:r>
            <a:r>
              <a:rPr b="1" dirty="0" err="1">
                <a:ln>
                  <a:solidFill>
                    <a:srgbClr val="C00000"/>
                  </a:solidFill>
                </a:ln>
                <a:solidFill>
                  <a:schemeClr val="bg1"/>
                </a:solidFill>
                <a:latin typeface="Arial" charset="0"/>
                <a:cs typeface="+mn-cs"/>
              </a:rPr>
              <a:t>radic</a:t>
            </a:r>
            <a:r>
              <a:rPr sz="4000" b="1" dirty="0" err="1">
                <a:ln>
                  <a:solidFill>
                    <a:srgbClr val="C00000"/>
                  </a:solidFill>
                </a:ln>
                <a:solidFill>
                  <a:schemeClr val="bg1"/>
                </a:solidFill>
                <a:cs typeface="+mn-cs"/>
              </a:rPr>
              <a:t>i</a:t>
            </a:r>
            <a:endParaRPr sz="4000" b="1" dirty="0">
              <a:ln>
                <a:solidFill>
                  <a:srgbClr val="C00000"/>
                </a:solidFill>
              </a:ln>
              <a:solidFill>
                <a:schemeClr val="bg1"/>
              </a:solidFill>
              <a:cs typeface="+mn-cs"/>
            </a:endParaRPr>
          </a:p>
        </p:txBody>
      </p:sp>
      <p:sp>
        <p:nvSpPr>
          <p:cNvPr id="6" name="Rettangolo 5"/>
          <p:cNvSpPr>
            <a:spLocks noChangeArrowheads="1"/>
          </p:cNvSpPr>
          <p:nvPr/>
        </p:nvSpPr>
        <p:spPr bwMode="auto">
          <a:xfrm>
            <a:off x="323528" y="6125294"/>
            <a:ext cx="1312863" cy="400050"/>
          </a:xfrm>
          <a:prstGeom prst="rect">
            <a:avLst/>
          </a:prstGeom>
          <a:noFill/>
          <a:ln w="9525">
            <a:noFill/>
            <a:miter lim="800000"/>
            <a:headEnd/>
            <a:tailEnd/>
          </a:ln>
        </p:spPr>
        <p:txBody>
          <a:bodyPr wrap="none">
            <a:spAutoFit/>
          </a:bodyPr>
          <a:lstStyle/>
          <a:p>
            <a:r>
              <a:rPr lang="it-IT" sz="2000" b="1" dirty="0" err="1">
                <a:solidFill>
                  <a:schemeClr val="bg1"/>
                </a:solidFill>
              </a:rPr>
              <a:t>Synapsis</a:t>
            </a:r>
            <a:endParaRPr lang="it-IT" sz="2000" b="1" dirty="0">
              <a:solidFill>
                <a:schemeClr val="bg1"/>
              </a:solidFill>
            </a:endParaRPr>
          </a:p>
        </p:txBody>
      </p:sp>
      <p:sp>
        <p:nvSpPr>
          <p:cNvPr id="8" name="Rettangolo 7"/>
          <p:cNvSpPr>
            <a:spLocks noChangeArrowheads="1"/>
          </p:cNvSpPr>
          <p:nvPr/>
        </p:nvSpPr>
        <p:spPr bwMode="auto">
          <a:xfrm>
            <a:off x="7279902" y="3717032"/>
            <a:ext cx="1252538" cy="400050"/>
          </a:xfrm>
          <a:prstGeom prst="rect">
            <a:avLst/>
          </a:prstGeom>
          <a:noFill/>
          <a:ln w="9525">
            <a:noFill/>
            <a:miter lim="800000"/>
            <a:headEnd/>
            <a:tailEnd/>
          </a:ln>
        </p:spPr>
        <p:txBody>
          <a:bodyPr wrap="none">
            <a:spAutoFit/>
          </a:bodyPr>
          <a:lstStyle/>
          <a:p>
            <a:r>
              <a:rPr lang="it-IT" sz="2000" b="1" dirty="0">
                <a:solidFill>
                  <a:schemeClr val="bg1"/>
                </a:solidFill>
              </a:rPr>
              <a:t>Metafora</a:t>
            </a:r>
          </a:p>
        </p:txBody>
      </p:sp>
      <p:sp>
        <p:nvSpPr>
          <p:cNvPr id="10" name="Rettangolo 9"/>
          <p:cNvSpPr>
            <a:spLocks noChangeArrowheads="1"/>
          </p:cNvSpPr>
          <p:nvPr/>
        </p:nvSpPr>
        <p:spPr bwMode="auto">
          <a:xfrm>
            <a:off x="6908800" y="4437112"/>
            <a:ext cx="812800" cy="400050"/>
          </a:xfrm>
          <a:prstGeom prst="rect">
            <a:avLst/>
          </a:prstGeom>
          <a:noFill/>
          <a:ln w="9525">
            <a:noFill/>
            <a:miter lim="800000"/>
            <a:headEnd/>
            <a:tailEnd/>
          </a:ln>
        </p:spPr>
        <p:txBody>
          <a:bodyPr wrap="none">
            <a:spAutoFit/>
          </a:bodyPr>
          <a:lstStyle/>
          <a:p>
            <a:r>
              <a:rPr lang="it-IT" sz="2000" b="1" dirty="0">
                <a:solidFill>
                  <a:schemeClr val="bg1"/>
                </a:solidFill>
              </a:rPr>
              <a:t>Sago</a:t>
            </a:r>
          </a:p>
        </p:txBody>
      </p:sp>
      <p:sp>
        <p:nvSpPr>
          <p:cNvPr id="11" name="Rettangolo 10"/>
          <p:cNvSpPr>
            <a:spLocks noChangeArrowheads="1"/>
          </p:cNvSpPr>
          <p:nvPr/>
        </p:nvSpPr>
        <p:spPr bwMode="auto">
          <a:xfrm>
            <a:off x="179512" y="5333206"/>
            <a:ext cx="1016000" cy="400050"/>
          </a:xfrm>
          <a:prstGeom prst="rect">
            <a:avLst/>
          </a:prstGeom>
          <a:noFill/>
          <a:ln w="9525">
            <a:noFill/>
            <a:miter lim="800000"/>
            <a:headEnd/>
            <a:tailEnd/>
          </a:ln>
        </p:spPr>
        <p:txBody>
          <a:bodyPr wrap="none">
            <a:spAutoFit/>
          </a:bodyPr>
          <a:lstStyle/>
          <a:p>
            <a:r>
              <a:rPr lang="it-IT" sz="2000" b="1" dirty="0" err="1">
                <a:solidFill>
                  <a:schemeClr val="bg1"/>
                </a:solidFill>
              </a:rPr>
              <a:t>Avelco</a:t>
            </a:r>
            <a:endParaRPr lang="it-IT" sz="2000" b="1" dirty="0">
              <a:solidFill>
                <a:schemeClr val="bg1"/>
              </a:solidFill>
            </a:endParaRPr>
          </a:p>
        </p:txBody>
      </p:sp>
      <p:sp>
        <p:nvSpPr>
          <p:cNvPr id="12" name="Rettangolo 11"/>
          <p:cNvSpPr>
            <a:spLocks noChangeArrowheads="1"/>
          </p:cNvSpPr>
          <p:nvPr/>
        </p:nvSpPr>
        <p:spPr bwMode="auto">
          <a:xfrm>
            <a:off x="6629077" y="6021288"/>
            <a:ext cx="2911475" cy="369332"/>
          </a:xfrm>
          <a:prstGeom prst="rect">
            <a:avLst/>
          </a:prstGeom>
          <a:noFill/>
          <a:ln w="9525">
            <a:noFill/>
            <a:miter lim="800000"/>
            <a:headEnd/>
            <a:tailEnd/>
          </a:ln>
        </p:spPr>
        <p:txBody>
          <a:bodyPr>
            <a:spAutoFit/>
          </a:bodyPr>
          <a:lstStyle/>
          <a:p>
            <a:r>
              <a:rPr lang="it-IT" b="1" dirty="0" err="1">
                <a:solidFill>
                  <a:schemeClr val="bg1"/>
                </a:solidFill>
                <a:latin typeface="Arial Black" pitchFamily="34" charset="0"/>
              </a:rPr>
              <a:t>Intema</a:t>
            </a:r>
            <a:r>
              <a:rPr lang="it-IT" b="1" dirty="0">
                <a:solidFill>
                  <a:schemeClr val="bg1"/>
                </a:solidFill>
                <a:latin typeface="Arial Black" pitchFamily="34" charset="0"/>
              </a:rPr>
              <a:t> Sanità </a:t>
            </a:r>
          </a:p>
        </p:txBody>
      </p:sp>
      <p:sp>
        <p:nvSpPr>
          <p:cNvPr id="13" name="Rettangolo 12"/>
          <p:cNvSpPr>
            <a:spLocks noChangeArrowheads="1"/>
          </p:cNvSpPr>
          <p:nvPr/>
        </p:nvSpPr>
        <p:spPr bwMode="auto">
          <a:xfrm>
            <a:off x="7364611" y="5229200"/>
            <a:ext cx="1239837" cy="400050"/>
          </a:xfrm>
          <a:prstGeom prst="rect">
            <a:avLst/>
          </a:prstGeom>
          <a:noFill/>
          <a:ln w="9525">
            <a:noFill/>
            <a:miter lim="800000"/>
            <a:headEnd/>
            <a:tailEnd/>
          </a:ln>
        </p:spPr>
        <p:txBody>
          <a:bodyPr wrap="none">
            <a:spAutoFit/>
          </a:bodyPr>
          <a:lstStyle/>
          <a:p>
            <a:r>
              <a:rPr lang="it-IT" sz="2000" b="1" dirty="0" err="1">
                <a:solidFill>
                  <a:schemeClr val="bg1"/>
                </a:solidFill>
              </a:rPr>
              <a:t>Eurosoft</a:t>
            </a:r>
            <a:endParaRPr lang="it-IT" sz="2000" b="1" dirty="0">
              <a:solidFill>
                <a:schemeClr val="bg1"/>
              </a:solidFill>
            </a:endParaRPr>
          </a:p>
        </p:txBody>
      </p:sp>
      <p:sp>
        <p:nvSpPr>
          <p:cNvPr id="14" name="Rettangolo 13"/>
          <p:cNvSpPr>
            <a:spLocks noChangeArrowheads="1"/>
          </p:cNvSpPr>
          <p:nvPr/>
        </p:nvSpPr>
        <p:spPr bwMode="auto">
          <a:xfrm>
            <a:off x="2306638" y="6165304"/>
            <a:ext cx="1238250" cy="400050"/>
          </a:xfrm>
          <a:prstGeom prst="rect">
            <a:avLst/>
          </a:prstGeom>
          <a:noFill/>
          <a:ln w="9525">
            <a:noFill/>
            <a:miter lim="800000"/>
            <a:headEnd/>
            <a:tailEnd/>
          </a:ln>
        </p:spPr>
        <p:txBody>
          <a:bodyPr wrap="none">
            <a:spAutoFit/>
          </a:bodyPr>
          <a:lstStyle/>
          <a:p>
            <a:r>
              <a:rPr lang="it-IT" sz="2000" b="1" dirty="0" err="1">
                <a:solidFill>
                  <a:schemeClr val="bg1"/>
                </a:solidFill>
              </a:rPr>
              <a:t>Ingenius</a:t>
            </a:r>
            <a:endParaRPr lang="it-IT" sz="2000" b="1" dirty="0">
              <a:solidFill>
                <a:schemeClr val="bg1"/>
              </a:solidFill>
            </a:endParaRPr>
          </a:p>
        </p:txBody>
      </p:sp>
      <p:sp>
        <p:nvSpPr>
          <p:cNvPr id="15" name="Rettangolo 14"/>
          <p:cNvSpPr>
            <a:spLocks noChangeArrowheads="1"/>
          </p:cNvSpPr>
          <p:nvPr/>
        </p:nvSpPr>
        <p:spPr bwMode="auto">
          <a:xfrm>
            <a:off x="4244975" y="6309320"/>
            <a:ext cx="1905000" cy="400050"/>
          </a:xfrm>
          <a:prstGeom prst="rect">
            <a:avLst/>
          </a:prstGeom>
          <a:noFill/>
          <a:ln w="9525">
            <a:noFill/>
            <a:miter lim="800000"/>
            <a:headEnd/>
            <a:tailEnd/>
          </a:ln>
        </p:spPr>
        <p:txBody>
          <a:bodyPr wrap="none">
            <a:spAutoFit/>
          </a:bodyPr>
          <a:lstStyle/>
          <a:p>
            <a:r>
              <a:rPr lang="it-IT" sz="2000" b="1" dirty="0">
                <a:solidFill>
                  <a:schemeClr val="bg1"/>
                </a:solidFill>
              </a:rPr>
              <a:t>Sicilia Sistemi</a:t>
            </a:r>
          </a:p>
        </p:txBody>
      </p:sp>
      <p:sp>
        <p:nvSpPr>
          <p:cNvPr id="16" name="Rettangolo 15"/>
          <p:cNvSpPr>
            <a:spLocks noChangeArrowheads="1"/>
          </p:cNvSpPr>
          <p:nvPr/>
        </p:nvSpPr>
        <p:spPr bwMode="auto">
          <a:xfrm>
            <a:off x="4644008" y="4149080"/>
            <a:ext cx="1338263" cy="400050"/>
          </a:xfrm>
          <a:prstGeom prst="rect">
            <a:avLst/>
          </a:prstGeom>
          <a:noFill/>
          <a:ln w="9525">
            <a:noFill/>
            <a:miter lim="800000"/>
            <a:headEnd/>
            <a:tailEnd/>
          </a:ln>
        </p:spPr>
        <p:txBody>
          <a:bodyPr>
            <a:spAutoFit/>
          </a:bodyPr>
          <a:lstStyle/>
          <a:p>
            <a:r>
              <a:rPr lang="it-IT" sz="2000" b="1" dirty="0" err="1">
                <a:solidFill>
                  <a:schemeClr val="bg1"/>
                </a:solidFill>
              </a:rPr>
              <a:t>Radiosity</a:t>
            </a:r>
            <a:endParaRPr lang="it-IT" sz="2000" b="1" dirty="0">
              <a:solidFill>
                <a:schemeClr val="bg1"/>
              </a:solidFill>
            </a:endParaRPr>
          </a:p>
        </p:txBody>
      </p:sp>
      <p:sp>
        <p:nvSpPr>
          <p:cNvPr id="18" name="Rettangolo 17"/>
          <p:cNvSpPr>
            <a:spLocks noChangeArrowheads="1"/>
          </p:cNvSpPr>
          <p:nvPr/>
        </p:nvSpPr>
        <p:spPr bwMode="auto">
          <a:xfrm>
            <a:off x="1979712" y="1700808"/>
            <a:ext cx="4608512" cy="156966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it-IT" sz="3200" b="1" dirty="0">
                <a:ln>
                  <a:solidFill>
                    <a:schemeClr val="tx1"/>
                  </a:solidFill>
                </a:ln>
                <a:solidFill>
                  <a:srgbClr val="FFFF00"/>
                </a:solidFill>
                <a:latin typeface="+mn-lt"/>
              </a:rPr>
              <a:t>Massa critica adeguata </a:t>
            </a:r>
            <a:endParaRPr lang="it-IT" sz="3200" b="1" dirty="0" smtClean="0">
              <a:ln>
                <a:solidFill>
                  <a:schemeClr val="tx1"/>
                </a:solidFill>
              </a:ln>
              <a:solidFill>
                <a:srgbClr val="FFFF00"/>
              </a:solidFill>
              <a:latin typeface="+mn-lt"/>
            </a:endParaRPr>
          </a:p>
          <a:p>
            <a:pPr algn="ctr"/>
            <a:r>
              <a:rPr lang="it-IT" sz="3200" b="1" dirty="0" smtClean="0">
                <a:ln>
                  <a:solidFill>
                    <a:schemeClr val="tx1"/>
                  </a:solidFill>
                </a:ln>
                <a:solidFill>
                  <a:srgbClr val="FFFF00"/>
                </a:solidFill>
                <a:latin typeface="+mn-lt"/>
              </a:rPr>
              <a:t>per investire, crescere </a:t>
            </a:r>
            <a:r>
              <a:rPr lang="it-IT" sz="3200" b="1" dirty="0">
                <a:ln>
                  <a:solidFill>
                    <a:schemeClr val="tx1"/>
                  </a:solidFill>
                </a:ln>
                <a:solidFill>
                  <a:srgbClr val="FFFF00"/>
                </a:solidFill>
                <a:latin typeface="+mn-lt"/>
              </a:rPr>
              <a:t>e </a:t>
            </a:r>
            <a:endParaRPr lang="it-IT" sz="3200" b="1" dirty="0" smtClean="0">
              <a:ln>
                <a:solidFill>
                  <a:schemeClr val="tx1"/>
                </a:solidFill>
              </a:ln>
              <a:solidFill>
                <a:srgbClr val="FFFF00"/>
              </a:solidFill>
              <a:latin typeface="+mn-lt"/>
            </a:endParaRPr>
          </a:p>
          <a:p>
            <a:pPr algn="ctr"/>
            <a:r>
              <a:rPr lang="it-IT" sz="3200" b="1" dirty="0" smtClean="0">
                <a:ln>
                  <a:solidFill>
                    <a:schemeClr val="tx1"/>
                  </a:solidFill>
                </a:ln>
                <a:solidFill>
                  <a:srgbClr val="FFFF00"/>
                </a:solidFill>
                <a:latin typeface="+mn-lt"/>
              </a:rPr>
              <a:t>rimanere </a:t>
            </a:r>
            <a:r>
              <a:rPr lang="it-IT" sz="3200" b="1" dirty="0">
                <a:ln>
                  <a:solidFill>
                    <a:schemeClr val="tx1"/>
                  </a:solidFill>
                </a:ln>
                <a:solidFill>
                  <a:srgbClr val="FFFF00"/>
                </a:solidFill>
                <a:latin typeface="+mn-lt"/>
              </a:rPr>
              <a:t>competitivi</a:t>
            </a:r>
          </a:p>
        </p:txBody>
      </p:sp>
      <p:pic>
        <p:nvPicPr>
          <p:cNvPr id="6159" name="Immagine 19" descr="logo_dedalus.JPG"/>
          <p:cNvPicPr>
            <a:picLocks noChangeAspect="1"/>
          </p:cNvPicPr>
          <p:nvPr/>
        </p:nvPicPr>
        <p:blipFill>
          <a:blip r:embed="rId4"/>
          <a:srcRect/>
          <a:stretch>
            <a:fillRect/>
          </a:stretch>
        </p:blipFill>
        <p:spPr bwMode="auto">
          <a:xfrm>
            <a:off x="8101013" y="6424613"/>
            <a:ext cx="1042987" cy="433387"/>
          </a:xfrm>
          <a:prstGeom prst="rect">
            <a:avLst/>
          </a:prstGeom>
          <a:noFill/>
          <a:ln w="9525">
            <a:solidFill>
              <a:schemeClr val="bg1"/>
            </a:solidFill>
            <a:miter lim="800000"/>
            <a:headEnd/>
            <a:tailEnd/>
          </a:ln>
        </p:spPr>
      </p:pic>
      <p:pic>
        <p:nvPicPr>
          <p:cNvPr id="6160" name="Immagine 6" descr="logo_Millennium.tif"/>
          <p:cNvPicPr>
            <a:picLocks noChangeAspect="1"/>
          </p:cNvPicPr>
          <p:nvPr/>
        </p:nvPicPr>
        <p:blipFill>
          <a:blip r:embed="rId5">
            <a:clrChange>
              <a:clrFrom>
                <a:srgbClr val="FDFDFD"/>
              </a:clrFrom>
              <a:clrTo>
                <a:srgbClr val="FDFDFD">
                  <a:alpha val="0"/>
                </a:srgbClr>
              </a:clrTo>
            </a:clrChange>
          </a:blip>
          <a:srcRect/>
          <a:stretch>
            <a:fillRect/>
          </a:stretch>
        </p:blipFill>
        <p:spPr bwMode="auto">
          <a:xfrm>
            <a:off x="1837041" y="5157192"/>
            <a:ext cx="4815867" cy="606980"/>
          </a:xfrm>
          <a:prstGeom prst="rect">
            <a:avLst/>
          </a:prstGeom>
          <a:solidFill>
            <a:schemeClr val="bg1"/>
          </a:solidFill>
          <a:ln w="9525">
            <a:noFill/>
            <a:miter lim="800000"/>
            <a:headEnd/>
            <a:tailEnd/>
          </a:ln>
        </p:spPr>
      </p:pic>
      <p:sp>
        <p:nvSpPr>
          <p:cNvPr id="17" name="Rettangolo 16"/>
          <p:cNvSpPr>
            <a:spLocks noChangeArrowheads="1"/>
          </p:cNvSpPr>
          <p:nvPr/>
        </p:nvSpPr>
        <p:spPr bwMode="auto">
          <a:xfrm>
            <a:off x="179512" y="4437112"/>
            <a:ext cx="3672408" cy="430887"/>
          </a:xfrm>
          <a:prstGeom prst="rect">
            <a:avLst/>
          </a:prstGeom>
          <a:noFill/>
          <a:ln w="9525">
            <a:noFill/>
            <a:miter lim="800000"/>
            <a:headEnd/>
            <a:tailEnd/>
          </a:ln>
        </p:spPr>
        <p:txBody>
          <a:bodyPr wrap="square">
            <a:spAutoFit/>
          </a:bodyPr>
          <a:lstStyle/>
          <a:p>
            <a:r>
              <a:rPr lang="it-IT" sz="2200" b="1" dirty="0" smtClean="0">
                <a:solidFill>
                  <a:schemeClr val="bg1"/>
                </a:solidFill>
                <a:latin typeface="Arial Black" pitchFamily="34" charset="0"/>
              </a:rPr>
              <a:t>Informatica Medica</a:t>
            </a:r>
            <a:endParaRPr lang="it-IT" sz="2200" b="1" dirty="0">
              <a:solidFill>
                <a:schemeClr val="bg1"/>
              </a:solidFill>
              <a:latin typeface="Arial Black" pitchFamily="34" charset="0"/>
            </a:endParaRPr>
          </a:p>
        </p:txBody>
      </p:sp>
    </p:spTree>
    <p:extLst>
      <p:ext uri="{BB962C8B-B14F-4D97-AF65-F5344CB8AC3E}">
        <p14:creationId xmlns:p14="http://schemas.microsoft.com/office/powerpoint/2010/main" val="41388246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P spid="13" grpId="0"/>
      <p:bldP spid="14" grpId="0"/>
      <p:bldP spid="15" grpId="0"/>
      <p:bldP spid="16"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asellaDiTesto 27"/>
          <p:cNvSpPr txBox="1"/>
          <p:nvPr/>
        </p:nvSpPr>
        <p:spPr>
          <a:xfrm>
            <a:off x="755576" y="-27384"/>
            <a:ext cx="7920880" cy="707886"/>
          </a:xfrm>
          <a:prstGeom prst="rect">
            <a:avLst/>
          </a:prstGeom>
          <a:noFill/>
        </p:spPr>
        <p:txBody>
          <a:bodyPr wrap="square" rtlCol="0">
            <a:spAutoFit/>
          </a:bodyPr>
          <a:lstStyle/>
          <a:p>
            <a:pPr algn="ctr" eaLnBrk="0" hangingPunct="0"/>
            <a:r>
              <a:rPr lang="en-US" sz="4000" b="1" dirty="0">
                <a:solidFill>
                  <a:schemeClr val="bg1"/>
                </a:solidFill>
                <a:latin typeface="+mj-lt"/>
              </a:rPr>
              <a:t>Millewin: </a:t>
            </a:r>
            <a:r>
              <a:rPr lang="it-IT" sz="4000" b="1" dirty="0">
                <a:solidFill>
                  <a:schemeClr val="bg1"/>
                </a:solidFill>
                <a:latin typeface="+mj-lt"/>
              </a:rPr>
              <a:t> </a:t>
            </a:r>
            <a:r>
              <a:rPr lang="en-US" sz="4000" b="1" dirty="0" err="1">
                <a:solidFill>
                  <a:schemeClr val="bg1"/>
                </a:solidFill>
                <a:latin typeface="+mj-lt"/>
              </a:rPr>
              <a:t>Diffusione</a:t>
            </a:r>
            <a:r>
              <a:rPr lang="en-US" sz="4000" b="1" dirty="0">
                <a:solidFill>
                  <a:schemeClr val="bg1"/>
                </a:solidFill>
                <a:latin typeface="+mj-lt"/>
              </a:rPr>
              <a:t>  </a:t>
            </a:r>
            <a:r>
              <a:rPr lang="en-US" sz="4000" b="1" dirty="0" err="1">
                <a:solidFill>
                  <a:schemeClr val="bg1"/>
                </a:solidFill>
                <a:latin typeface="+mj-lt"/>
              </a:rPr>
              <a:t>Regionale</a:t>
            </a:r>
            <a:endParaRPr lang="it-IT" sz="4000" b="1" dirty="0">
              <a:solidFill>
                <a:schemeClr val="bg1"/>
              </a:solidFill>
              <a:latin typeface="+mj-lt"/>
            </a:endParaRPr>
          </a:p>
        </p:txBody>
      </p:sp>
      <p:pic>
        <p:nvPicPr>
          <p:cNvPr id="25" name="Immagine 24" descr="img_italy.gif"/>
          <p:cNvPicPr>
            <a:picLocks noChangeAspect="1"/>
          </p:cNvPicPr>
          <p:nvPr/>
        </p:nvPicPr>
        <p:blipFill>
          <a:blip r:embed="rId3" cstate="print"/>
          <a:srcRect/>
          <a:stretch>
            <a:fillRect/>
          </a:stretch>
        </p:blipFill>
        <p:spPr bwMode="auto">
          <a:xfrm>
            <a:off x="1534012" y="404664"/>
            <a:ext cx="6040555" cy="6237312"/>
          </a:xfrm>
          <a:prstGeom prst="rect">
            <a:avLst/>
          </a:prstGeom>
          <a:noFill/>
          <a:ln w="9525">
            <a:noFill/>
            <a:miter lim="800000"/>
            <a:headEnd/>
            <a:tailEnd/>
          </a:ln>
        </p:spPr>
      </p:pic>
      <p:sp>
        <p:nvSpPr>
          <p:cNvPr id="67" name="CasellaDiTesto 27"/>
          <p:cNvSpPr txBox="1">
            <a:spLocks noChangeArrowheads="1"/>
          </p:cNvSpPr>
          <p:nvPr/>
        </p:nvSpPr>
        <p:spPr bwMode="auto">
          <a:xfrm>
            <a:off x="3786758" y="1988840"/>
            <a:ext cx="857250" cy="307975"/>
          </a:xfrm>
          <a:prstGeom prst="rect">
            <a:avLst/>
          </a:prstGeom>
          <a:noFill/>
          <a:ln w="9525">
            <a:noFill/>
            <a:miter lim="800000"/>
            <a:headEnd/>
            <a:tailEnd/>
          </a:ln>
        </p:spPr>
        <p:txBody>
          <a:bodyPr>
            <a:spAutoFit/>
          </a:bodyPr>
          <a:lstStyle/>
          <a:p>
            <a:r>
              <a:rPr lang="it-IT" sz="1400" b="1" dirty="0" smtClean="0"/>
              <a:t>52,4 </a:t>
            </a:r>
            <a:r>
              <a:rPr lang="it-IT" sz="1400" b="1" dirty="0"/>
              <a:t>%</a:t>
            </a:r>
          </a:p>
        </p:txBody>
      </p:sp>
      <p:sp>
        <p:nvSpPr>
          <p:cNvPr id="68" name="CasellaDiTesto 67"/>
          <p:cNvSpPr txBox="1"/>
          <p:nvPr/>
        </p:nvSpPr>
        <p:spPr>
          <a:xfrm>
            <a:off x="2411760" y="1700808"/>
            <a:ext cx="792088" cy="307777"/>
          </a:xfrm>
          <a:prstGeom prst="rect">
            <a:avLst/>
          </a:prstGeom>
          <a:noFill/>
        </p:spPr>
        <p:txBody>
          <a:bodyPr wrap="square">
            <a:spAutoFit/>
          </a:bodyPr>
          <a:lstStyle/>
          <a:p>
            <a:pPr>
              <a:defRPr/>
            </a:pPr>
            <a:r>
              <a:rPr lang="it-IT" sz="1400" b="1" dirty="0" smtClean="0">
                <a:solidFill>
                  <a:schemeClr val="tx1">
                    <a:lumMod val="50000"/>
                  </a:schemeClr>
                </a:solidFill>
              </a:rPr>
              <a:t>29,1%</a:t>
            </a:r>
            <a:endParaRPr lang="it-IT" sz="1400" b="1" dirty="0">
              <a:solidFill>
                <a:schemeClr val="tx1">
                  <a:lumMod val="50000"/>
                </a:schemeClr>
              </a:solidFill>
            </a:endParaRPr>
          </a:p>
        </p:txBody>
      </p:sp>
      <p:sp>
        <p:nvSpPr>
          <p:cNvPr id="69" name="CasellaDiTesto 68"/>
          <p:cNvSpPr txBox="1"/>
          <p:nvPr/>
        </p:nvSpPr>
        <p:spPr>
          <a:xfrm>
            <a:off x="3131840" y="1412776"/>
            <a:ext cx="714375" cy="307975"/>
          </a:xfrm>
          <a:prstGeom prst="rect">
            <a:avLst/>
          </a:prstGeom>
          <a:noFill/>
        </p:spPr>
        <p:txBody>
          <a:bodyPr>
            <a:spAutoFit/>
          </a:bodyPr>
          <a:lstStyle/>
          <a:p>
            <a:pPr>
              <a:defRPr/>
            </a:pPr>
            <a:r>
              <a:rPr lang="it-IT" sz="1400" b="1" dirty="0" smtClean="0">
                <a:solidFill>
                  <a:schemeClr val="tx1">
                    <a:lumMod val="50000"/>
                  </a:schemeClr>
                </a:solidFill>
              </a:rPr>
              <a:t>27,6%</a:t>
            </a:r>
            <a:endParaRPr lang="it-IT" sz="1400" b="1" dirty="0">
              <a:solidFill>
                <a:schemeClr val="tx1">
                  <a:lumMod val="50000"/>
                </a:schemeClr>
              </a:solidFill>
            </a:endParaRPr>
          </a:p>
        </p:txBody>
      </p:sp>
      <p:sp>
        <p:nvSpPr>
          <p:cNvPr id="70" name="CasellaDiTesto 7"/>
          <p:cNvSpPr txBox="1">
            <a:spLocks noChangeArrowheads="1"/>
          </p:cNvSpPr>
          <p:nvPr/>
        </p:nvSpPr>
        <p:spPr bwMode="auto">
          <a:xfrm>
            <a:off x="3769494" y="980728"/>
            <a:ext cx="857250" cy="307777"/>
          </a:xfrm>
          <a:prstGeom prst="rect">
            <a:avLst/>
          </a:prstGeom>
          <a:noFill/>
          <a:ln w="9525">
            <a:noFill/>
            <a:miter lim="800000"/>
            <a:headEnd/>
            <a:tailEnd/>
          </a:ln>
        </p:spPr>
        <p:txBody>
          <a:bodyPr>
            <a:spAutoFit/>
          </a:bodyPr>
          <a:lstStyle/>
          <a:p>
            <a:r>
              <a:rPr lang="it-IT" sz="1400" b="1" dirty="0" smtClean="0"/>
              <a:t>46,3%</a:t>
            </a:r>
            <a:endParaRPr lang="it-IT" sz="1400" b="1" dirty="0"/>
          </a:p>
        </p:txBody>
      </p:sp>
      <p:sp>
        <p:nvSpPr>
          <p:cNvPr id="71" name="CasellaDiTesto 8"/>
          <p:cNvSpPr txBox="1">
            <a:spLocks noChangeArrowheads="1"/>
          </p:cNvSpPr>
          <p:nvPr/>
        </p:nvSpPr>
        <p:spPr bwMode="auto">
          <a:xfrm>
            <a:off x="4929038" y="3933056"/>
            <a:ext cx="1299146" cy="307777"/>
          </a:xfrm>
          <a:prstGeom prst="rect">
            <a:avLst/>
          </a:prstGeom>
          <a:noFill/>
          <a:ln w="9525">
            <a:noFill/>
            <a:miter lim="800000"/>
            <a:headEnd/>
            <a:tailEnd/>
          </a:ln>
        </p:spPr>
        <p:txBody>
          <a:bodyPr wrap="square">
            <a:spAutoFit/>
          </a:bodyPr>
          <a:lstStyle/>
          <a:p>
            <a:pPr>
              <a:defRPr/>
            </a:pPr>
            <a:r>
              <a:rPr lang="it-IT" sz="1400" b="1" dirty="0" smtClean="0"/>
              <a:t>49,1%</a:t>
            </a:r>
            <a:endParaRPr lang="it-IT" sz="1400" b="1" dirty="0"/>
          </a:p>
        </p:txBody>
      </p:sp>
      <p:sp>
        <p:nvSpPr>
          <p:cNvPr id="72" name="CasellaDiTesto 9"/>
          <p:cNvSpPr txBox="1">
            <a:spLocks noChangeArrowheads="1"/>
          </p:cNvSpPr>
          <p:nvPr/>
        </p:nvSpPr>
        <p:spPr bwMode="auto">
          <a:xfrm>
            <a:off x="2339752" y="1268760"/>
            <a:ext cx="857250" cy="307777"/>
          </a:xfrm>
          <a:prstGeom prst="rect">
            <a:avLst/>
          </a:prstGeom>
          <a:noFill/>
          <a:ln w="9525">
            <a:noFill/>
            <a:miter lim="800000"/>
            <a:headEnd/>
            <a:tailEnd/>
          </a:ln>
        </p:spPr>
        <p:txBody>
          <a:bodyPr>
            <a:spAutoFit/>
          </a:bodyPr>
          <a:lstStyle/>
          <a:p>
            <a:r>
              <a:rPr lang="it-IT" sz="1400" b="1" dirty="0" smtClean="0"/>
              <a:t>100</a:t>
            </a:r>
            <a:r>
              <a:rPr lang="it-IT" sz="1400" b="1" dirty="0"/>
              <a:t>%</a:t>
            </a:r>
          </a:p>
        </p:txBody>
      </p:sp>
      <p:sp>
        <p:nvSpPr>
          <p:cNvPr id="73" name="CasellaDiTesto 10"/>
          <p:cNvSpPr txBox="1">
            <a:spLocks noChangeArrowheads="1"/>
          </p:cNvSpPr>
          <p:nvPr/>
        </p:nvSpPr>
        <p:spPr bwMode="auto">
          <a:xfrm>
            <a:off x="4355976" y="1124744"/>
            <a:ext cx="857250" cy="307975"/>
          </a:xfrm>
          <a:prstGeom prst="rect">
            <a:avLst/>
          </a:prstGeom>
          <a:noFill/>
          <a:ln w="9525">
            <a:noFill/>
            <a:miter lim="800000"/>
            <a:headEnd/>
            <a:tailEnd/>
          </a:ln>
        </p:spPr>
        <p:txBody>
          <a:bodyPr>
            <a:spAutoFit/>
          </a:bodyPr>
          <a:lstStyle/>
          <a:p>
            <a:r>
              <a:rPr lang="it-IT" sz="1400" b="1" dirty="0" smtClean="0"/>
              <a:t>61,4 </a:t>
            </a:r>
            <a:r>
              <a:rPr lang="it-IT" sz="1400" b="1" dirty="0"/>
              <a:t>%</a:t>
            </a:r>
          </a:p>
        </p:txBody>
      </p:sp>
      <p:sp>
        <p:nvSpPr>
          <p:cNvPr id="74" name="CasellaDiTesto 11"/>
          <p:cNvSpPr txBox="1">
            <a:spLocks noChangeArrowheads="1"/>
          </p:cNvSpPr>
          <p:nvPr/>
        </p:nvSpPr>
        <p:spPr bwMode="auto">
          <a:xfrm>
            <a:off x="3635896" y="2564904"/>
            <a:ext cx="1320659" cy="307777"/>
          </a:xfrm>
          <a:prstGeom prst="rect">
            <a:avLst/>
          </a:prstGeom>
          <a:noFill/>
          <a:ln w="9525">
            <a:noFill/>
            <a:miter lim="800000"/>
            <a:headEnd/>
            <a:tailEnd/>
          </a:ln>
        </p:spPr>
        <p:txBody>
          <a:bodyPr wrap="square">
            <a:spAutoFit/>
          </a:bodyPr>
          <a:lstStyle/>
          <a:p>
            <a:r>
              <a:rPr lang="it-IT" sz="1400" b="1" dirty="0"/>
              <a:t>74,5%</a:t>
            </a:r>
          </a:p>
        </p:txBody>
      </p:sp>
      <p:sp>
        <p:nvSpPr>
          <p:cNvPr id="75" name="CasellaDiTesto 12"/>
          <p:cNvSpPr txBox="1">
            <a:spLocks noChangeArrowheads="1"/>
          </p:cNvSpPr>
          <p:nvPr/>
        </p:nvSpPr>
        <p:spPr bwMode="auto">
          <a:xfrm>
            <a:off x="3808822" y="1372558"/>
            <a:ext cx="1318319" cy="461665"/>
          </a:xfrm>
          <a:prstGeom prst="rect">
            <a:avLst/>
          </a:prstGeom>
          <a:noFill/>
          <a:ln w="9525">
            <a:noFill/>
            <a:miter lim="800000"/>
            <a:headEnd/>
            <a:tailEnd/>
          </a:ln>
        </p:spPr>
        <p:txBody>
          <a:bodyPr wrap="square">
            <a:spAutoFit/>
          </a:bodyPr>
          <a:lstStyle/>
          <a:p>
            <a:pPr>
              <a:defRPr/>
            </a:pPr>
            <a:r>
              <a:rPr lang="it-IT" sz="2400" b="1" dirty="0" smtClean="0">
                <a:solidFill>
                  <a:srgbClr val="FF0000"/>
                </a:solidFill>
              </a:rPr>
              <a:t> </a:t>
            </a:r>
            <a:r>
              <a:rPr lang="it-IT" sz="1600" b="1" dirty="0"/>
              <a:t>53,2 %</a:t>
            </a:r>
          </a:p>
        </p:txBody>
      </p:sp>
      <p:sp>
        <p:nvSpPr>
          <p:cNvPr id="76" name="CasellaDiTesto 13"/>
          <p:cNvSpPr txBox="1">
            <a:spLocks noChangeArrowheads="1"/>
          </p:cNvSpPr>
          <p:nvPr/>
        </p:nvSpPr>
        <p:spPr bwMode="auto">
          <a:xfrm>
            <a:off x="4197037" y="2852936"/>
            <a:ext cx="1383075" cy="307777"/>
          </a:xfrm>
          <a:prstGeom prst="rect">
            <a:avLst/>
          </a:prstGeom>
          <a:noFill/>
          <a:ln w="9525">
            <a:noFill/>
            <a:miter lim="800000"/>
            <a:headEnd/>
            <a:tailEnd/>
          </a:ln>
        </p:spPr>
        <p:txBody>
          <a:bodyPr wrap="square">
            <a:spAutoFit/>
          </a:bodyPr>
          <a:lstStyle/>
          <a:p>
            <a:r>
              <a:rPr lang="it-IT" sz="1400" b="1" dirty="0"/>
              <a:t>73,2 %</a:t>
            </a:r>
          </a:p>
        </p:txBody>
      </p:sp>
      <p:sp>
        <p:nvSpPr>
          <p:cNvPr id="77" name="CasellaDiTesto 76"/>
          <p:cNvSpPr txBox="1"/>
          <p:nvPr/>
        </p:nvSpPr>
        <p:spPr>
          <a:xfrm>
            <a:off x="2699792" y="4293096"/>
            <a:ext cx="714375" cy="307777"/>
          </a:xfrm>
          <a:prstGeom prst="rect">
            <a:avLst/>
          </a:prstGeom>
          <a:noFill/>
        </p:spPr>
        <p:txBody>
          <a:bodyPr>
            <a:spAutoFit/>
          </a:bodyPr>
          <a:lstStyle/>
          <a:p>
            <a:pPr>
              <a:defRPr/>
            </a:pPr>
            <a:r>
              <a:rPr lang="it-IT" sz="1400" b="1" dirty="0" smtClean="0">
                <a:solidFill>
                  <a:schemeClr val="tx1">
                    <a:lumMod val="50000"/>
                  </a:schemeClr>
                </a:solidFill>
              </a:rPr>
              <a:t>11,9%</a:t>
            </a:r>
            <a:endParaRPr lang="it-IT" sz="1400" b="1" dirty="0">
              <a:solidFill>
                <a:schemeClr val="tx1">
                  <a:lumMod val="50000"/>
                </a:schemeClr>
              </a:solidFill>
            </a:endParaRPr>
          </a:p>
        </p:txBody>
      </p:sp>
      <p:sp>
        <p:nvSpPr>
          <p:cNvPr id="78" name="CasellaDiTesto 77"/>
          <p:cNvSpPr txBox="1"/>
          <p:nvPr/>
        </p:nvSpPr>
        <p:spPr>
          <a:xfrm>
            <a:off x="5796136" y="4797152"/>
            <a:ext cx="714375" cy="307777"/>
          </a:xfrm>
          <a:prstGeom prst="rect">
            <a:avLst/>
          </a:prstGeom>
          <a:noFill/>
        </p:spPr>
        <p:txBody>
          <a:bodyPr>
            <a:spAutoFit/>
          </a:bodyPr>
          <a:lstStyle/>
          <a:p>
            <a:pPr>
              <a:defRPr/>
            </a:pPr>
            <a:r>
              <a:rPr lang="it-IT" sz="1400" b="1" dirty="0" smtClean="0">
                <a:solidFill>
                  <a:schemeClr val="tx1">
                    <a:lumMod val="50000"/>
                  </a:schemeClr>
                </a:solidFill>
              </a:rPr>
              <a:t>15,6%</a:t>
            </a:r>
            <a:endParaRPr lang="it-IT" sz="1400" b="1" dirty="0">
              <a:solidFill>
                <a:schemeClr val="tx1">
                  <a:lumMod val="50000"/>
                </a:schemeClr>
              </a:solidFill>
            </a:endParaRPr>
          </a:p>
        </p:txBody>
      </p:sp>
      <p:sp>
        <p:nvSpPr>
          <p:cNvPr id="79" name="CasellaDiTesto 39"/>
          <p:cNvSpPr txBox="1">
            <a:spLocks noChangeArrowheads="1"/>
          </p:cNvSpPr>
          <p:nvPr/>
        </p:nvSpPr>
        <p:spPr bwMode="auto">
          <a:xfrm>
            <a:off x="4932040" y="3501008"/>
            <a:ext cx="778967" cy="307777"/>
          </a:xfrm>
          <a:prstGeom prst="rect">
            <a:avLst/>
          </a:prstGeom>
          <a:noFill/>
          <a:ln w="9525">
            <a:noFill/>
            <a:miter lim="800000"/>
            <a:headEnd/>
            <a:tailEnd/>
          </a:ln>
        </p:spPr>
        <p:txBody>
          <a:bodyPr wrap="square">
            <a:spAutoFit/>
          </a:bodyPr>
          <a:lstStyle/>
          <a:p>
            <a:r>
              <a:rPr lang="it-IT" sz="1400" b="1" dirty="0" smtClean="0"/>
              <a:t>24,6 </a:t>
            </a:r>
            <a:r>
              <a:rPr lang="it-IT" sz="1400" b="1" dirty="0"/>
              <a:t>%</a:t>
            </a:r>
          </a:p>
        </p:txBody>
      </p:sp>
      <p:sp>
        <p:nvSpPr>
          <p:cNvPr id="80" name="CasellaDiTesto 19"/>
          <p:cNvSpPr txBox="1">
            <a:spLocks noChangeArrowheads="1"/>
          </p:cNvSpPr>
          <p:nvPr/>
        </p:nvSpPr>
        <p:spPr bwMode="auto">
          <a:xfrm>
            <a:off x="4554290" y="2545159"/>
            <a:ext cx="1385862" cy="307777"/>
          </a:xfrm>
          <a:prstGeom prst="rect">
            <a:avLst/>
          </a:prstGeom>
          <a:noFill/>
          <a:ln w="9525">
            <a:noFill/>
            <a:miter lim="800000"/>
            <a:headEnd/>
            <a:tailEnd/>
          </a:ln>
        </p:spPr>
        <p:txBody>
          <a:bodyPr wrap="square">
            <a:spAutoFit/>
          </a:bodyPr>
          <a:lstStyle/>
          <a:p>
            <a:r>
              <a:rPr lang="it-IT" sz="1400" b="1" dirty="0" smtClean="0"/>
              <a:t>60,9 </a:t>
            </a:r>
            <a:r>
              <a:rPr lang="it-IT" sz="1400" b="1" dirty="0"/>
              <a:t>%</a:t>
            </a:r>
          </a:p>
        </p:txBody>
      </p:sp>
      <p:sp>
        <p:nvSpPr>
          <p:cNvPr id="81" name="CasellaDiTesto 20"/>
          <p:cNvSpPr txBox="1">
            <a:spLocks noChangeArrowheads="1"/>
          </p:cNvSpPr>
          <p:nvPr/>
        </p:nvSpPr>
        <p:spPr bwMode="auto">
          <a:xfrm>
            <a:off x="4782890" y="3193231"/>
            <a:ext cx="1229270" cy="307777"/>
          </a:xfrm>
          <a:prstGeom prst="rect">
            <a:avLst/>
          </a:prstGeom>
          <a:noFill/>
          <a:ln w="9525">
            <a:noFill/>
            <a:miter lim="800000"/>
            <a:headEnd/>
            <a:tailEnd/>
          </a:ln>
        </p:spPr>
        <p:txBody>
          <a:bodyPr wrap="square">
            <a:spAutoFit/>
          </a:bodyPr>
          <a:lstStyle/>
          <a:p>
            <a:r>
              <a:rPr lang="it-IT" sz="1400" b="1" dirty="0" smtClean="0"/>
              <a:t>47,2%</a:t>
            </a:r>
            <a:endParaRPr lang="it-IT" sz="1400" b="1" dirty="0"/>
          </a:p>
        </p:txBody>
      </p:sp>
      <p:sp>
        <p:nvSpPr>
          <p:cNvPr id="82" name="CasellaDiTesto 21"/>
          <p:cNvSpPr txBox="1">
            <a:spLocks noChangeArrowheads="1"/>
          </p:cNvSpPr>
          <p:nvPr/>
        </p:nvSpPr>
        <p:spPr bwMode="auto">
          <a:xfrm>
            <a:off x="5652120" y="4221088"/>
            <a:ext cx="733201" cy="307777"/>
          </a:xfrm>
          <a:prstGeom prst="rect">
            <a:avLst/>
          </a:prstGeom>
          <a:noFill/>
          <a:ln w="9525">
            <a:noFill/>
            <a:miter lim="800000"/>
            <a:headEnd/>
            <a:tailEnd/>
          </a:ln>
        </p:spPr>
        <p:txBody>
          <a:bodyPr wrap="square">
            <a:spAutoFit/>
          </a:bodyPr>
          <a:lstStyle/>
          <a:p>
            <a:r>
              <a:rPr lang="it-IT" sz="1400" b="1" dirty="0" smtClean="0"/>
              <a:t>23,7%</a:t>
            </a:r>
            <a:endParaRPr lang="it-IT" sz="1400" b="1" dirty="0"/>
          </a:p>
        </p:txBody>
      </p:sp>
      <p:sp>
        <p:nvSpPr>
          <p:cNvPr id="84" name="CasellaDiTesto 11"/>
          <p:cNvSpPr txBox="1">
            <a:spLocks noChangeArrowheads="1"/>
          </p:cNvSpPr>
          <p:nvPr/>
        </p:nvSpPr>
        <p:spPr bwMode="auto">
          <a:xfrm>
            <a:off x="4273015" y="3409255"/>
            <a:ext cx="1379105" cy="307777"/>
          </a:xfrm>
          <a:prstGeom prst="rect">
            <a:avLst/>
          </a:prstGeom>
          <a:noFill/>
          <a:ln w="9525">
            <a:noFill/>
            <a:miter lim="800000"/>
            <a:headEnd/>
            <a:tailEnd/>
          </a:ln>
        </p:spPr>
        <p:txBody>
          <a:bodyPr wrap="square">
            <a:spAutoFit/>
          </a:bodyPr>
          <a:lstStyle/>
          <a:p>
            <a:r>
              <a:rPr lang="it-IT" sz="1400" b="1" dirty="0"/>
              <a:t>21,7%</a:t>
            </a:r>
          </a:p>
        </p:txBody>
      </p:sp>
      <p:sp>
        <p:nvSpPr>
          <p:cNvPr id="85" name="CasellaDiTesto 84"/>
          <p:cNvSpPr txBox="1"/>
          <p:nvPr/>
        </p:nvSpPr>
        <p:spPr>
          <a:xfrm>
            <a:off x="4716016" y="5661248"/>
            <a:ext cx="822250" cy="307777"/>
          </a:xfrm>
          <a:prstGeom prst="rect">
            <a:avLst/>
          </a:prstGeom>
          <a:noFill/>
        </p:spPr>
        <p:txBody>
          <a:bodyPr wrap="square">
            <a:spAutoFit/>
          </a:bodyPr>
          <a:lstStyle/>
          <a:p>
            <a:pPr>
              <a:defRPr/>
            </a:pPr>
            <a:r>
              <a:rPr lang="it-IT" sz="1400" b="1" dirty="0" smtClean="0">
                <a:solidFill>
                  <a:schemeClr val="tx1">
                    <a:lumMod val="50000"/>
                  </a:schemeClr>
                </a:solidFill>
              </a:rPr>
              <a:t>19,1 </a:t>
            </a:r>
            <a:r>
              <a:rPr lang="it-IT" sz="1400" b="1" dirty="0">
                <a:solidFill>
                  <a:schemeClr val="tx1">
                    <a:lumMod val="50000"/>
                  </a:schemeClr>
                </a:solidFill>
              </a:rPr>
              <a:t>%</a:t>
            </a:r>
          </a:p>
        </p:txBody>
      </p:sp>
      <p:sp>
        <p:nvSpPr>
          <p:cNvPr id="86" name="CasellaDiTesto 85"/>
          <p:cNvSpPr txBox="1"/>
          <p:nvPr/>
        </p:nvSpPr>
        <p:spPr>
          <a:xfrm>
            <a:off x="5796136" y="3769295"/>
            <a:ext cx="936104" cy="307777"/>
          </a:xfrm>
          <a:prstGeom prst="rect">
            <a:avLst/>
          </a:prstGeom>
          <a:noFill/>
        </p:spPr>
        <p:txBody>
          <a:bodyPr wrap="square" rtlCol="0">
            <a:spAutoFit/>
          </a:bodyPr>
          <a:lstStyle/>
          <a:p>
            <a:r>
              <a:rPr lang="it-IT" sz="1400" b="1" dirty="0">
                <a:solidFill>
                  <a:schemeClr val="tx1">
                    <a:lumMod val="50000"/>
                  </a:schemeClr>
                </a:solidFill>
              </a:rPr>
              <a:t>13,3</a:t>
            </a:r>
            <a:r>
              <a:rPr lang="it-IT" sz="1400" b="1" dirty="0" smtClean="0"/>
              <a:t>%</a:t>
            </a:r>
            <a:endParaRPr lang="it-IT" sz="1400" b="1" dirty="0"/>
          </a:p>
        </p:txBody>
      </p:sp>
      <p:sp>
        <p:nvSpPr>
          <p:cNvPr id="5" name="CasellaDiTesto 4"/>
          <p:cNvSpPr txBox="1"/>
          <p:nvPr/>
        </p:nvSpPr>
        <p:spPr>
          <a:xfrm>
            <a:off x="5436096" y="1943121"/>
            <a:ext cx="45719" cy="369332"/>
          </a:xfrm>
          <a:prstGeom prst="rect">
            <a:avLst/>
          </a:prstGeom>
          <a:noFill/>
        </p:spPr>
        <p:txBody>
          <a:bodyPr wrap="square" rtlCol="0">
            <a:spAutoFit/>
          </a:bodyPr>
          <a:lstStyle/>
          <a:p>
            <a:endParaRPr lang="it-IT" dirty="0"/>
          </a:p>
        </p:txBody>
      </p:sp>
      <p:sp>
        <p:nvSpPr>
          <p:cNvPr id="24" name="CasellaDiTesto 27"/>
          <p:cNvSpPr txBox="1">
            <a:spLocks noChangeArrowheads="1"/>
          </p:cNvSpPr>
          <p:nvPr/>
        </p:nvSpPr>
        <p:spPr bwMode="auto">
          <a:xfrm>
            <a:off x="2912244" y="2181021"/>
            <a:ext cx="857250" cy="307975"/>
          </a:xfrm>
          <a:prstGeom prst="rect">
            <a:avLst/>
          </a:prstGeom>
          <a:noFill/>
          <a:ln w="9525">
            <a:noFill/>
            <a:miter lim="800000"/>
            <a:headEnd/>
            <a:tailEnd/>
          </a:ln>
        </p:spPr>
        <p:txBody>
          <a:bodyPr>
            <a:spAutoFit/>
          </a:bodyPr>
          <a:lstStyle/>
          <a:p>
            <a:r>
              <a:rPr lang="it-IT" sz="1400" b="1" dirty="0" smtClean="0"/>
              <a:t>74,3 </a:t>
            </a:r>
            <a:r>
              <a:rPr lang="it-IT" sz="1400" b="1" dirty="0"/>
              <a:t>%</a:t>
            </a: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2992</TotalTime>
  <Words>2631</Words>
  <Application>Microsoft Office PowerPoint</Application>
  <PresentationFormat>Presentazione su schermo (4:3)</PresentationFormat>
  <Paragraphs>678</Paragraphs>
  <Slides>69</Slides>
  <Notes>57</Notes>
  <HiddenSlides>0</HiddenSlides>
  <MMClips>0</MMClips>
  <ScaleCrop>false</ScaleCrop>
  <HeadingPairs>
    <vt:vector size="4" baseType="variant">
      <vt:variant>
        <vt:lpstr>Tema</vt:lpstr>
      </vt:variant>
      <vt:variant>
        <vt:i4>1</vt:i4>
      </vt:variant>
      <vt:variant>
        <vt:lpstr>Titoli diapositive</vt:lpstr>
      </vt:variant>
      <vt:variant>
        <vt:i4>69</vt:i4>
      </vt:variant>
    </vt:vector>
  </HeadingPairs>
  <TitlesOfParts>
    <vt:vector size="70" baseType="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Perché  siete  qui ??</vt:lpstr>
      <vt:lpstr>       </vt:lpstr>
      <vt:lpstr>Le nostre radici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vt:lpstr>
      <vt:lpstr>…abilita GPGcloud: il «personal trainer» per il Governo Clinico della tua professione</vt:lpstr>
      <vt:lpstr>Presentazione standard di PowerPoint</vt:lpstr>
      <vt:lpstr>MilleDSS è integrato nella cartella clinica  (Clinical Decision Support System)</vt:lpstr>
      <vt:lpstr>Presentazione standard di PowerPoint</vt:lpstr>
      <vt:lpstr>Presentazione standard di PowerPoint</vt:lpstr>
      <vt:lpstr>Presentazione standard di PowerPoint</vt:lpstr>
      <vt:lpstr>Presentazione standard di PowerPoint</vt:lpstr>
      <vt:lpstr>Presentazione standard di PowerPoint</vt:lpstr>
      <vt:lpstr>Domande e Risposte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Web    </vt:lpstr>
      <vt:lpstr>Cloud     </vt:lpstr>
      <vt:lpstr>Prima Simulazione </vt:lpstr>
      <vt:lpstr>Seconda Simulazione </vt:lpstr>
      <vt:lpstr>            </vt:lpstr>
      <vt:lpstr>            </vt:lpstr>
      <vt:lpstr>            </vt:lpstr>
      <vt:lpstr>Domande e Risposte </vt:lpstr>
      <vt:lpstr>       </vt:lpstr>
      <vt:lpstr>       </vt:lpstr>
    </vt:vector>
  </TitlesOfParts>
  <Company>Dedalus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Giorgio Moretti</dc:creator>
  <cp:lastModifiedBy>Marco</cp:lastModifiedBy>
  <cp:revision>498</cp:revision>
  <dcterms:created xsi:type="dcterms:W3CDTF">2009-11-16T12:59:34Z</dcterms:created>
  <dcterms:modified xsi:type="dcterms:W3CDTF">2016-03-18T01:14:40Z</dcterms:modified>
</cp:coreProperties>
</file>